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8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9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79" r:id="rId3"/>
    <p:sldMasterId id="2147483691" r:id="rId4"/>
    <p:sldMasterId id="2147483696" r:id="rId5"/>
    <p:sldMasterId id="2147483712" r:id="rId6"/>
    <p:sldMasterId id="2147483719" r:id="rId7"/>
    <p:sldMasterId id="2147483731" r:id="rId8"/>
    <p:sldMasterId id="2147483743" r:id="rId9"/>
    <p:sldMasterId id="2147483748" r:id="rId10"/>
  </p:sldMasterIdLst>
  <p:notesMasterIdLst>
    <p:notesMasterId r:id="rId32"/>
  </p:notesMasterIdLst>
  <p:sldIdLst>
    <p:sldId id="256" r:id="rId11"/>
    <p:sldId id="299" r:id="rId12"/>
    <p:sldId id="300" r:id="rId13"/>
    <p:sldId id="298" r:id="rId14"/>
    <p:sldId id="308" r:id="rId15"/>
    <p:sldId id="315" r:id="rId16"/>
    <p:sldId id="301" r:id="rId17"/>
    <p:sldId id="302" r:id="rId18"/>
    <p:sldId id="303" r:id="rId19"/>
    <p:sldId id="305" r:id="rId20"/>
    <p:sldId id="306" r:id="rId21"/>
    <p:sldId id="307" r:id="rId22"/>
    <p:sldId id="309" r:id="rId23"/>
    <p:sldId id="310" r:id="rId24"/>
    <p:sldId id="311" r:id="rId25"/>
    <p:sldId id="312" r:id="rId26"/>
    <p:sldId id="304" r:id="rId27"/>
    <p:sldId id="314" r:id="rId28"/>
    <p:sldId id="313" r:id="rId29"/>
    <p:sldId id="316" r:id="rId30"/>
    <p:sldId id="286" r:id="rId31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5613" indent="1588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2813" indent="1588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0013" indent="1588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7213" indent="1588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8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02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31E01-4B9A-9547-A674-2447FDE6B5D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7C71A-923F-934B-B6C0-AD80CFA5F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42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4594240"/>
            <a:ext cx="2838450" cy="1989919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 sz="135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173249" y="478789"/>
            <a:ext cx="2370550" cy="253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8558" tIns="34280" rIns="68558" bIns="3428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200" b="1" i="1" dirty="0">
                <a:solidFill>
                  <a:srgbClr val="303030"/>
                </a:solidFill>
                <a:cs typeface="Arial" pitchFamily="34" charset="0"/>
              </a:rPr>
              <a:t>Institute of Electronics, NYCU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4600" y="762000"/>
            <a:ext cx="4953000" cy="115888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 sz="135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4213" y="3429000"/>
            <a:ext cx="7739062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 sz="1350"/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6" y="2133600"/>
            <a:ext cx="7772400" cy="1214438"/>
          </a:xfrm>
        </p:spPr>
        <p:txBody>
          <a:bodyPr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8765"/>
            <a:ext cx="6400800" cy="141763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050">
                <a:latin typeface="Arial" pitchFamily="34" charset="0"/>
                <a:ea typeface="新細明體" pitchFamily="18" charset="-120"/>
              </a:defRPr>
            </a:lvl1pPr>
          </a:lstStyle>
          <a:p>
            <a:fld id="{8F1810F8-6060-463F-85AB-707945778F3B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639" y="-69447"/>
            <a:ext cx="1642017" cy="1326749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6CA73AF6-D7C5-4244-A766-4459CEDEDE9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3559" y="335282"/>
            <a:ext cx="1759641" cy="684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68558" tIns="34280" rIns="68558" bIns="34280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i="1" dirty="0">
                <a:solidFill>
                  <a:srgbClr val="061244"/>
                </a:solidFill>
                <a:latin typeface="Arial Black" pitchFamily="34" charset="0"/>
              </a:rPr>
              <a:t>N</a:t>
            </a:r>
            <a:r>
              <a:rPr kumimoji="0" lang="en-US" altLang="zh-TW" sz="2000" i="1" dirty="0">
                <a:solidFill>
                  <a:srgbClr val="0A1D6E"/>
                </a:solidFill>
                <a:latin typeface="Arial Black" pitchFamily="34" charset="0"/>
              </a:rPr>
              <a:t>Y</a:t>
            </a:r>
            <a:r>
              <a:rPr kumimoji="0" lang="en-US" altLang="zh-TW" sz="2000" i="1" dirty="0">
                <a:solidFill>
                  <a:srgbClr val="2349EB"/>
                </a:solidFill>
                <a:latin typeface="Arial Black" pitchFamily="34" charset="0"/>
              </a:rPr>
              <a:t>C</a:t>
            </a:r>
            <a:r>
              <a:rPr kumimoji="0" lang="en-US" altLang="zh-TW" sz="2000" i="1" dirty="0">
                <a:solidFill>
                  <a:srgbClr val="869BF4"/>
                </a:solidFill>
                <a:latin typeface="Arial Black" pitchFamily="34" charset="0"/>
              </a:rPr>
              <a:t>U</a:t>
            </a:r>
            <a:endParaRPr kumimoji="0" lang="en-US" altLang="zh-TW" sz="2000" i="1" dirty="0">
              <a:solidFill>
                <a:srgbClr val="061244"/>
              </a:solidFill>
              <a:latin typeface="Arial Black" pitchFamily="34" charset="0"/>
            </a:endParaRPr>
          </a:p>
          <a:p>
            <a:pPr eaLnBrk="0" hangingPunct="0"/>
            <a:r>
              <a:rPr kumimoji="0" lang="en-US" altLang="zh-TW" sz="2000" i="1" dirty="0">
                <a:solidFill>
                  <a:srgbClr val="061244"/>
                </a:solidFill>
                <a:latin typeface="Arial Black" pitchFamily="34" charset="0"/>
              </a:rPr>
              <a:t>CE</a:t>
            </a:r>
            <a:r>
              <a:rPr kumimoji="0" lang="en-US" altLang="zh-TW" sz="2000" i="1" dirty="0">
                <a:solidFill>
                  <a:srgbClr val="0A1D6E"/>
                </a:solidFill>
                <a:latin typeface="Arial Black" pitchFamily="34" charset="0"/>
              </a:rPr>
              <a:t>R</a:t>
            </a:r>
            <a:r>
              <a:rPr kumimoji="0" lang="en-US" altLang="zh-TW" sz="2000" i="1" dirty="0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000" i="1" dirty="0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000" i="1" dirty="0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000" i="1" dirty="0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000" i="1" dirty="0">
                <a:solidFill>
                  <a:srgbClr val="CDD6FB"/>
                </a:solidFill>
                <a:latin typeface="Arial Black" pitchFamily="34" charset="0"/>
              </a:rPr>
              <a:t>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3BA049-72F1-42E1-9FCF-145282D6D3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413873" y="128295"/>
            <a:ext cx="892829" cy="10959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1986B8-BBC7-4C83-BCEC-79640F50F0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85470" y="-34400"/>
            <a:ext cx="1457070" cy="1280271"/>
          </a:xfrm>
          <a:prstGeom prst="rect">
            <a:avLst/>
          </a:prstGeom>
        </p:spPr>
      </p:pic>
      <p:sp>
        <p:nvSpPr>
          <p:cNvPr id="17" name="Rectangle 8">
            <a:extLst>
              <a:ext uri="{FF2B5EF4-FFF2-40B4-BE49-F238E27FC236}">
                <a16:creationId xmlns:a16="http://schemas.microsoft.com/office/drawing/2014/main" id="{EB6D88EB-0892-4799-9427-51B8B120B4A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911631" y="1224255"/>
            <a:ext cx="1759641" cy="377006"/>
          </a:xfrm>
          <a:prstGeom prst="rect">
            <a:avLst/>
          </a:prstGeom>
          <a:noFill/>
          <a:ln>
            <a:noFill/>
          </a:ln>
        </p:spPr>
        <p:txBody>
          <a:bodyPr wrap="square" lIns="68558" tIns="34280" rIns="68558" bIns="34280">
            <a:spAutoFit/>
          </a:bodyPr>
          <a:lstStyle/>
          <a:p>
            <a:pPr eaLnBrk="0" hangingPunct="0"/>
            <a:r>
              <a:rPr kumimoji="0" lang="en-US" altLang="zh-TW" sz="2000" i="1" dirty="0">
                <a:solidFill>
                  <a:srgbClr val="061244"/>
                </a:solidFill>
                <a:latin typeface="Arial Black" pitchFamily="34" charset="0"/>
              </a:rPr>
              <a:t>CE</a:t>
            </a:r>
            <a:r>
              <a:rPr kumimoji="0" lang="en-US" altLang="zh-TW" sz="2000" i="1" dirty="0">
                <a:solidFill>
                  <a:srgbClr val="0A1D6E"/>
                </a:solidFill>
                <a:latin typeface="Arial Black" pitchFamily="34" charset="0"/>
              </a:rPr>
              <a:t>R</a:t>
            </a:r>
            <a:r>
              <a:rPr kumimoji="0" lang="en-US" altLang="zh-TW" sz="2000" i="1" dirty="0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000" i="1" dirty="0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000" i="1" dirty="0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000" i="1" dirty="0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000" i="1" dirty="0">
                <a:solidFill>
                  <a:srgbClr val="CDD6FB"/>
                </a:solidFill>
                <a:latin typeface="Arial Black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12350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3924300" cy="4800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676400"/>
            <a:ext cx="3925888" cy="4800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526093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170439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80008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575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94094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31695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912887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7500" y="762000"/>
            <a:ext cx="2095500" cy="5715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81000" y="762000"/>
            <a:ext cx="6134100" cy="57150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068535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4103447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74836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7620000" cy="762000"/>
          </a:xfrm>
        </p:spPr>
        <p:txBody>
          <a:bodyPr/>
          <a:lstStyle>
            <a:lvl1pPr>
              <a:defRPr sz="18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324138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52801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3924300" cy="4800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676400"/>
            <a:ext cx="3925888" cy="4800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45039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668027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1941230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668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880653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41172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20152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7500" y="762000"/>
            <a:ext cx="2095500" cy="5715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81000" y="762000"/>
            <a:ext cx="6134100" cy="57150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915615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gray">
          <a:xfrm>
            <a:off x="457201" y="2362202"/>
            <a:ext cx="8226425" cy="2857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zh-TW" sz="1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124200"/>
            <a:ext cx="6400800" cy="1752600"/>
          </a:xfrm>
        </p:spPr>
        <p:txBody>
          <a:bodyPr/>
          <a:lstStyle>
            <a:lvl1pPr marL="0" indent="0" algn="ctr">
              <a:buFont typeface="標楷體" pitchFamily="65" charset="-120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900">
                <a:ea typeface="新細明體" pitchFamily="18" charset="-120"/>
              </a:defRPr>
            </a:lvl1pPr>
          </a:lstStyle>
          <a:p>
            <a:pPr>
              <a:defRPr/>
            </a:pPr>
            <a:fld id="{B7B1E775-0B96-40A8-8227-29B88E58C56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89" y="6292850"/>
            <a:ext cx="2146300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05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676404"/>
            <a:ext cx="4152900" cy="4800600"/>
          </a:xfrm>
        </p:spPr>
        <p:txBody>
          <a:bodyPr/>
          <a:lstStyle>
            <a:lvl1pPr>
              <a:defRPr sz="1800"/>
            </a:lvl1pPr>
            <a:lvl2pPr marL="406004" indent="-213122">
              <a:defRPr sz="1500"/>
            </a:lvl2pPr>
            <a:lvl3pPr marL="538163" indent="-170260">
              <a:defRPr sz="1350"/>
            </a:lvl3pPr>
            <a:lvl4pPr marL="675085" indent="-170260"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sz="half" idx="10"/>
          </p:nvPr>
        </p:nvSpPr>
        <p:spPr>
          <a:xfrm>
            <a:off x="4610100" y="1676400"/>
            <a:ext cx="4152900" cy="4800600"/>
          </a:xfrm>
        </p:spPr>
        <p:txBody>
          <a:bodyPr/>
          <a:lstStyle>
            <a:lvl1pPr>
              <a:defRPr sz="1800"/>
            </a:lvl1pPr>
            <a:lvl2pPr marL="406004" indent="-213122">
              <a:defRPr sz="1500"/>
            </a:lvl2pPr>
            <a:lvl3pPr marL="538163" indent="-170260">
              <a:defRPr sz="1350"/>
            </a:lvl3pPr>
            <a:lvl4pPr marL="675085" indent="-170260"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6768218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082090" y="632637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B0E40-838E-44C8-8537-DA4C635197E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4737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A355F5-F799-4671-9CB8-7FC2BDF19CF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4919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152402"/>
            <a:ext cx="8070850" cy="68421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9750" y="981077"/>
            <a:ext cx="3990975" cy="52879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83126" y="981075"/>
            <a:ext cx="3992563" cy="25669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83126" y="3700465"/>
            <a:ext cx="3992563" cy="256857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0B935-75A3-4F97-B8FE-48499DD033B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8257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tulogo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52400"/>
            <a:ext cx="16002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048000" y="6858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85800" y="34290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5562601" y="6172200"/>
            <a:ext cx="2155398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18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18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18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18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18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18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18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18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18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18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18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1800" i="1">
                <a:solidFill>
                  <a:srgbClr val="CDD6FB"/>
                </a:solidFill>
                <a:latin typeface="Arial Black" pitchFamily="34" charset="0"/>
              </a:rPr>
              <a:t>B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  <a:defRPr/>
            </a:pPr>
            <a:r>
              <a:rPr kumimoji="0" lang="en-US" altLang="zh-TW" sz="900" b="1" i="1">
                <a:solidFill>
                  <a:srgbClr val="303030"/>
                </a:solidFill>
                <a:cs typeface="Arial" charset="0"/>
              </a:rPr>
              <a:t>Graduate Institute of Electronics Engineering, NTU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075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7832109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350"/>
            </a:lvl3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76795948-1A2E-41C5-BC46-5D8425F8FCA0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6449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11BF5189-DF0A-4EB0-A9F9-43DFA847437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1586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1BA56C42-000D-45F8-B9E4-77389DE4DDE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2780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B8B399AD-98B4-462A-9886-16391F2005B7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9782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20D34FB4-20D5-4A67-8A07-F3864216CBE8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4305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6BCDD71E-73F6-4F5F-A8F8-5F895F3020C3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662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5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5" y="2906721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788" indent="0">
              <a:buNone/>
              <a:defRPr sz="1350"/>
            </a:lvl2pPr>
            <a:lvl3pPr marL="685576" indent="0">
              <a:buNone/>
              <a:defRPr sz="1200"/>
            </a:lvl3pPr>
            <a:lvl4pPr marL="1028363" indent="0">
              <a:buNone/>
              <a:defRPr sz="1050"/>
            </a:lvl4pPr>
            <a:lvl5pPr marL="1371152" indent="0">
              <a:buNone/>
              <a:defRPr sz="1050"/>
            </a:lvl5pPr>
            <a:lvl6pPr marL="1713938" indent="0">
              <a:buNone/>
              <a:defRPr sz="1050"/>
            </a:lvl6pPr>
            <a:lvl7pPr marL="2056727" indent="0">
              <a:buNone/>
              <a:defRPr sz="1050"/>
            </a:lvl7pPr>
            <a:lvl8pPr marL="2399515" indent="0">
              <a:buNone/>
              <a:defRPr sz="1050"/>
            </a:lvl8pPr>
            <a:lvl9pPr marL="2742302" indent="0">
              <a:buNone/>
              <a:defRPr sz="10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257172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5BC2A1F9-63F6-4295-9E2B-5137DD492A4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627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6A473EE4-3B64-4F55-A703-274A6355879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9955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1B44AF99-D8E0-4596-913D-85151C393DE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4661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914400"/>
            <a:ext cx="1943100" cy="5334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914400"/>
            <a:ext cx="5676900" cy="53340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4F669347-A480-4D87-94F5-57A52566A95E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6740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828800"/>
            <a:ext cx="3810000" cy="4419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419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2080336A-D57A-4C7A-8314-6927C550AAD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4614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標題及物件在文字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77724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0FAD609D-FBA0-4833-B637-A6123ED7C151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9205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828800"/>
            <a:ext cx="77724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ED21F134-1F18-4CEC-A26B-2170513B8358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6201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828800"/>
            <a:ext cx="3810000" cy="4419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828800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12BF0C42-9EF9-416B-A749-E7976082AD69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7688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75A0546-1417-411B-9C03-BD75F531D44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 sz="1350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D40E62ED-D3F5-4980-85A8-BA4AE438BD1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4213" y="3429000"/>
            <a:ext cx="7739062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 sz="1350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BECA6736-D0B3-4030-B950-D219EF3FFD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6" y="2133600"/>
            <a:ext cx="7772400" cy="121443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E417C0E2-C180-4B8A-88E9-2734FDEBEE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8765"/>
            <a:ext cx="6400800" cy="1417637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29C38ECC-5412-456D-BAA3-D94B7D3912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050">
                <a:latin typeface="Arial" pitchFamily="34" charset="0"/>
                <a:ea typeface="新細明體" pitchFamily="18" charset="-120"/>
              </a:defRPr>
            </a:lvl1pPr>
          </a:lstStyle>
          <a:p>
            <a:fld id="{8F1810F8-6060-463F-85AB-707945778F3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19887032-5FD4-2FA3-CD84-DBA1D39701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22361" y="410357"/>
            <a:ext cx="7086600" cy="253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58" tIns="34280" rIns="68558" bIns="3428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200" b="1" i="1" dirty="0">
                <a:solidFill>
                  <a:srgbClr val="303030"/>
                </a:solidFill>
                <a:cs typeface="Arial" pitchFamily="34" charset="0"/>
              </a:rPr>
              <a:t>Institute of Electronics, NYCU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F6B3963-BF49-A1E5-AE65-2E8696D480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4" t="19398" r="18764" b="19265"/>
          <a:stretch/>
        </p:blipFill>
        <p:spPr>
          <a:xfrm>
            <a:off x="176306" y="28990"/>
            <a:ext cx="1419836" cy="1404152"/>
          </a:xfrm>
          <a:prstGeom prst="rect">
            <a:avLst/>
          </a:prstGeom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7BD56FF8-18A0-C796-736E-815FAAC7E59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98311" y="6245567"/>
            <a:ext cx="2715001" cy="37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68558" tIns="34280" rIns="68558" bIns="34280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i="1" dirty="0">
                <a:solidFill>
                  <a:srgbClr val="061244"/>
                </a:solidFill>
                <a:latin typeface="Arial Black" pitchFamily="34" charset="0"/>
              </a:rPr>
              <a:t>N</a:t>
            </a:r>
            <a:r>
              <a:rPr kumimoji="0" lang="en-US" altLang="zh-TW" sz="2000" i="1" dirty="0">
                <a:solidFill>
                  <a:srgbClr val="0A1D6E"/>
                </a:solidFill>
                <a:latin typeface="Arial Black" pitchFamily="34" charset="0"/>
              </a:rPr>
              <a:t>Y</a:t>
            </a:r>
            <a:r>
              <a:rPr kumimoji="0" lang="en-US" altLang="zh-TW" sz="2000" i="1" dirty="0">
                <a:solidFill>
                  <a:srgbClr val="2349EB"/>
                </a:solidFill>
                <a:latin typeface="Arial Black" pitchFamily="34" charset="0"/>
              </a:rPr>
              <a:t>C</a:t>
            </a:r>
            <a:r>
              <a:rPr kumimoji="0" lang="en-US" altLang="zh-TW" sz="2000" i="1" dirty="0">
                <a:solidFill>
                  <a:srgbClr val="869BF4"/>
                </a:solidFill>
                <a:latin typeface="Arial Black" pitchFamily="34" charset="0"/>
              </a:rPr>
              <a:t>U </a:t>
            </a:r>
            <a:r>
              <a:rPr kumimoji="0" lang="en-US" altLang="zh-TW" sz="2000" i="1" dirty="0">
                <a:solidFill>
                  <a:srgbClr val="061244"/>
                </a:solidFill>
                <a:latin typeface="Arial Black" pitchFamily="34" charset="0"/>
              </a:rPr>
              <a:t>CE</a:t>
            </a:r>
            <a:r>
              <a:rPr kumimoji="0" lang="en-US" altLang="zh-TW" sz="2000" i="1" dirty="0">
                <a:solidFill>
                  <a:srgbClr val="0A1D6E"/>
                </a:solidFill>
                <a:latin typeface="Arial Black" pitchFamily="34" charset="0"/>
              </a:rPr>
              <a:t>R</a:t>
            </a:r>
            <a:r>
              <a:rPr kumimoji="0" lang="en-US" altLang="zh-TW" sz="2000" i="1" dirty="0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000" i="1" dirty="0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000" i="1" dirty="0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000" i="1" dirty="0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000" i="1" dirty="0">
                <a:solidFill>
                  <a:srgbClr val="CDD6FB"/>
                </a:solidFill>
                <a:latin typeface="Arial Black" pitchFamily="34" charset="0"/>
              </a:rPr>
              <a:t>B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B5B1D37-9DAB-997F-D375-71C2499121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06" y="5825608"/>
            <a:ext cx="897119" cy="889645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5BF76E9E-F8CF-5A6A-E937-59D44E8BEDF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05000" y="722312"/>
            <a:ext cx="6477000" cy="115888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2363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7620000" cy="76200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676400"/>
            <a:ext cx="8382000" cy="4800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119985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917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382000" cy="7620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676404"/>
            <a:ext cx="4152900" cy="480060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41338" indent="-284163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717550" indent="-227013"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113" indent="-227013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sz="half" idx="10"/>
          </p:nvPr>
        </p:nvSpPr>
        <p:spPr>
          <a:xfrm>
            <a:off x="4610100" y="1676400"/>
            <a:ext cx="4152900" cy="480060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41338" indent="-284163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717550" indent="-227013"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113" indent="-227013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40339154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5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050" indent="0">
              <a:buNone/>
              <a:defRPr sz="1800"/>
            </a:lvl2pPr>
            <a:lvl3pPr marL="914101" indent="0">
              <a:buNone/>
              <a:defRPr sz="1600"/>
            </a:lvl3pPr>
            <a:lvl4pPr marL="1371151" indent="0">
              <a:buNone/>
              <a:defRPr sz="1400"/>
            </a:lvl4pPr>
            <a:lvl5pPr marL="1828202" indent="0">
              <a:buNone/>
              <a:defRPr sz="1400"/>
            </a:lvl5pPr>
            <a:lvl6pPr marL="2285251" indent="0">
              <a:buNone/>
              <a:defRPr sz="1400"/>
            </a:lvl6pPr>
            <a:lvl7pPr marL="2742302" indent="0">
              <a:buNone/>
              <a:defRPr sz="1400"/>
            </a:lvl7pPr>
            <a:lvl8pPr marL="3199353" indent="0">
              <a:buNone/>
              <a:defRPr sz="1400"/>
            </a:lvl8pPr>
            <a:lvl9pPr marL="3656403" indent="0">
              <a:buNone/>
              <a:defRPr sz="1400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197874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6371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828800"/>
            <a:ext cx="7772400" cy="2133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21336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4770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pp. </a:t>
            </a:r>
            <a:fld id="{7E1F9083-2D5E-4DCD-A8C7-6162BE6D0F14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7849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6082940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8934615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435496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676400"/>
            <a:ext cx="3925888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54238853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520008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27860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828800"/>
            <a:ext cx="77724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4770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8F1810F8-6060-463F-85AB-707945778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8503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1132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900989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751389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7301544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7500" y="762000"/>
            <a:ext cx="2095500" cy="5715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81000" y="762000"/>
            <a:ext cx="6134100" cy="57150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1434561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89338129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067467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7737329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676400"/>
            <a:ext cx="3925888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1268807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82773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9690726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12771944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70972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91363257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824916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9085588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7500" y="762000"/>
            <a:ext cx="2095500" cy="5715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81000" y="762000"/>
            <a:ext cx="6134100" cy="57150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2420716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gray">
          <a:xfrm>
            <a:off x="457200" y="2362200"/>
            <a:ext cx="8226425" cy="2857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zh-TW" sz="24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124200"/>
            <a:ext cx="6400800" cy="1752600"/>
          </a:xfrm>
        </p:spPr>
        <p:txBody>
          <a:bodyPr/>
          <a:lstStyle>
            <a:lvl1pPr marL="0" indent="0" algn="ctr">
              <a:buFont typeface="標楷體" pitchFamily="65" charset="-120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ea typeface="新細明體" pitchFamily="18" charset="-120"/>
              </a:defRPr>
            </a:lvl1pPr>
          </a:lstStyle>
          <a:p>
            <a:pPr>
              <a:defRPr/>
            </a:pPr>
            <a:fld id="{B7B1E775-0B96-40A8-8227-29B88E58C56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88" y="6292850"/>
            <a:ext cx="2146300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017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082090" y="632637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B0E40-838E-44C8-8537-DA4C635197E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527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A355F5-F799-4671-9CB8-7FC2BDF19CF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70255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070850" cy="68421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9750" y="981075"/>
            <a:ext cx="3990975" cy="52879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83125" y="981075"/>
            <a:ext cx="3992563" cy="25669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83125" y="3700463"/>
            <a:ext cx="3992563" cy="256857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0B935-75A3-4F97-B8FE-48499DD033B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811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0556468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tulogo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52400"/>
            <a:ext cx="16002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048000" y="6858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85800" y="34290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5562600" y="6172200"/>
            <a:ext cx="2790825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0" lang="en-US" altLang="zh-TW" sz="24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4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4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4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4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4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4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4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400" i="1">
                <a:solidFill>
                  <a:srgbClr val="CDD6FB"/>
                </a:solidFill>
                <a:latin typeface="Arial Black" pitchFamily="34" charset="0"/>
              </a:rPr>
              <a:t>B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  <a:defRPr/>
            </a:pPr>
            <a:r>
              <a:rPr kumimoji="0" lang="en-US" altLang="zh-TW" sz="1200" b="1" i="1">
                <a:solidFill>
                  <a:srgbClr val="303030"/>
                </a:solidFill>
                <a:cs typeface="Arial" charset="0"/>
              </a:rPr>
              <a:t>Graduate Institute of Electronics Engineering, NTU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075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40195313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76795948-1A2E-41C5-BC46-5D8425F8FCA0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66692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11BF5189-DF0A-4EB0-A9F9-43DFA847437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95220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1BA56C42-000D-45F8-B9E4-77389DE4DDE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84874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B8B399AD-98B4-462A-9886-16391F2005B7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44702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20D34FB4-20D5-4A67-8A07-F3864216CBE8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57750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6BCDD71E-73F6-4F5F-A8F8-5F895F3020C3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2284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5BC2A1F9-63F6-4295-9E2B-5137DD492A4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64722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6A473EE4-3B64-4F55-A703-274A6355879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78458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1B44AF99-D8E0-4596-913D-85151C393DE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37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85421400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914400"/>
            <a:ext cx="1943100" cy="5334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914400"/>
            <a:ext cx="5676900" cy="53340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4F669347-A480-4D87-94F5-57A52566A95E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6128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828800"/>
            <a:ext cx="3810000" cy="4419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419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2080336A-D57A-4C7A-8314-6927C550AAD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48326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標題及物件在文字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77724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0FAD609D-FBA0-4833-B637-A6123ED7C151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6849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828800"/>
            <a:ext cx="77724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ED21F134-1F18-4CEC-A26B-2170513B8358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84788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828800"/>
            <a:ext cx="3810000" cy="4419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828800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12BF0C42-9EF9-416B-A749-E7976082AD69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47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image" Target="../media/image10.jpeg"/><Relationship Id="rId2" Type="http://schemas.openxmlformats.org/officeDocument/2006/relationships/slideLayout" Target="../slideLayouts/slideLayout81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ti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image" Target="../media/image10.jpeg"/><Relationship Id="rId2" Type="http://schemas.openxmlformats.org/officeDocument/2006/relationships/slideLayout" Target="../slideLayouts/slideLayout34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9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image" Target="../media/image8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image" Target="../media/image8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9.tif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7" name="Rectangle 3"/>
          <p:cNvSpPr>
            <a:spLocks noChangeArrowheads="1"/>
          </p:cNvSpPr>
          <p:nvPr/>
        </p:nvSpPr>
        <p:spPr bwMode="auto">
          <a:xfrm>
            <a:off x="380999" y="533400"/>
            <a:ext cx="7781925" cy="762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 sz="1350"/>
          </a:p>
        </p:txBody>
      </p:sp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304800" y="217652"/>
            <a:ext cx="7909489" cy="346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8558" tIns="34280" rIns="68558" bIns="3428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1800" i="1" dirty="0">
                <a:solidFill>
                  <a:srgbClr val="061244"/>
                </a:solidFill>
                <a:latin typeface="Arial Black" pitchFamily="34" charset="0"/>
              </a:rPr>
              <a:t>CE</a:t>
            </a:r>
            <a:r>
              <a:rPr kumimoji="0" lang="en-US" altLang="zh-TW" sz="1800" i="1" dirty="0">
                <a:solidFill>
                  <a:srgbClr val="0A1D6E"/>
                </a:solidFill>
                <a:latin typeface="Arial Black" pitchFamily="34" charset="0"/>
              </a:rPr>
              <a:t>R</a:t>
            </a:r>
            <a:r>
              <a:rPr kumimoji="0" lang="en-US" altLang="zh-TW" sz="1800" i="1" dirty="0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1800" i="1" dirty="0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1800" i="1" dirty="0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1800" i="1" dirty="0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1800" i="1" dirty="0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1800" i="1" dirty="0">
                <a:latin typeface="Arial Black" pitchFamily="34" charset="0"/>
              </a:rPr>
              <a:t>  </a:t>
            </a:r>
            <a:r>
              <a:rPr kumimoji="0" lang="zh-TW" altLang="en-US" sz="1800" i="1" dirty="0">
                <a:latin typeface="Arial Black" pitchFamily="34" charset="0"/>
              </a:rPr>
              <a:t>                                                    </a:t>
            </a:r>
            <a:r>
              <a:rPr kumimoji="0" lang="en-US" altLang="zh-TW" sz="1200" b="1" i="1" dirty="0">
                <a:solidFill>
                  <a:srgbClr val="303030"/>
                </a:solidFill>
                <a:cs typeface="Arial" pitchFamily="34" charset="0"/>
              </a:rPr>
              <a:t>Institute of Electronics, NYCU</a:t>
            </a:r>
          </a:p>
        </p:txBody>
      </p:sp>
      <p:sp>
        <p:nvSpPr>
          <p:cNvPr id="400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764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8545514" y="6519864"/>
            <a:ext cx="393333" cy="23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8" tIns="34280" rIns="68558" bIns="34280">
            <a:spAutoFit/>
          </a:bodyPr>
          <a:lstStyle/>
          <a:p>
            <a:pPr eaLnBrk="0" hangingPunct="0"/>
            <a:r>
              <a:rPr lang="en-US" altLang="zh-TW" sz="1050" b="1"/>
              <a:t>P</a:t>
            </a:r>
            <a:fld id="{E0FF8C92-A794-40BC-BAC1-2D3349E2F883}" type="slidenum">
              <a:rPr lang="en-US" altLang="zh-TW" sz="1050" b="1"/>
              <a:pPr eaLnBrk="0" hangingPunct="0"/>
              <a:t>‹#›</a:t>
            </a:fld>
            <a:endParaRPr lang="en-US" altLang="zh-TW" sz="1050" b="1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6629400"/>
            <a:ext cx="807085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 sz="13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975FF0-1035-4120-B289-0E067ECF203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075999" y="-33252"/>
            <a:ext cx="1182727" cy="10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3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  <a:cs typeface="新細明體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5pPr>
      <a:lvl6pPr marL="342788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685576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028363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371152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255985" indent="-255985" algn="l" rtl="0" eaLnBrk="1" fontAlgn="base" hangingPunct="1">
        <a:spcBef>
          <a:spcPct val="20000"/>
        </a:spcBef>
        <a:spcAft>
          <a:spcPct val="0"/>
        </a:spcAft>
        <a:buClr>
          <a:srgbClr val="3333CC"/>
        </a:buClr>
        <a:buFont typeface="Wingdings" pitchFamily="2" charset="2"/>
        <a:buChar char="v"/>
        <a:defRPr kumimoji="1" sz="1800">
          <a:solidFill>
            <a:schemeClr val="tx1"/>
          </a:solidFill>
          <a:latin typeface="DFKai-SB" panose="03000509000000000000" pitchFamily="49" charset="-120"/>
          <a:ea typeface="DFKai-SB" panose="03000509000000000000" pitchFamily="49" charset="-120"/>
          <a:cs typeface="DFKai-SB" panose="03000509000000000000" pitchFamily="49" charset="-120"/>
        </a:defRPr>
      </a:lvl1pPr>
      <a:lvl2pPr marL="469106" indent="-213122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1500">
          <a:solidFill>
            <a:schemeClr val="tx1"/>
          </a:solidFill>
          <a:latin typeface="DFKai-SB" panose="03000509000000000000" pitchFamily="49" charset="-120"/>
          <a:ea typeface="DFKai-SB" panose="03000509000000000000" pitchFamily="49" charset="-120"/>
          <a:cs typeface="DFKai-SB" panose="03000509000000000000" pitchFamily="49" charset="-120"/>
        </a:defRPr>
      </a:lvl2pPr>
      <a:lvl3pPr marL="675085" indent="-170260" algn="l" rtl="0" eaLnBrk="1" fontAlgn="base" hangingPunct="1">
        <a:spcBef>
          <a:spcPct val="20000"/>
        </a:spcBef>
        <a:spcAft>
          <a:spcPct val="0"/>
        </a:spcAft>
        <a:buClr>
          <a:srgbClr val="8064A2"/>
        </a:buClr>
        <a:buFont typeface="Wingdings" pitchFamily="2" charset="2"/>
        <a:buChar char="Ø"/>
        <a:defRPr kumimoji="1">
          <a:solidFill>
            <a:schemeClr val="tx1"/>
          </a:solidFill>
          <a:latin typeface="DFKai-SB" panose="03000509000000000000" pitchFamily="49" charset="-120"/>
          <a:ea typeface="DFKai-SB" panose="03000509000000000000" pitchFamily="49" charset="-120"/>
          <a:cs typeface="DFKai-SB" panose="03000509000000000000" pitchFamily="49" charset="-120"/>
        </a:defRPr>
      </a:lvl3pPr>
      <a:lvl4pPr marL="870347" indent="-170260" algn="l" rtl="0" eaLnBrk="1" fontAlgn="base" hangingPunct="1">
        <a:spcBef>
          <a:spcPct val="20000"/>
        </a:spcBef>
        <a:spcAft>
          <a:spcPct val="0"/>
        </a:spcAft>
        <a:buClr>
          <a:srgbClr val="9BBB59"/>
        </a:buClr>
        <a:buFont typeface="Wingdings" pitchFamily="2" charset="2"/>
        <a:buChar char="Ø"/>
        <a:defRPr kumimoji="1" sz="1200">
          <a:solidFill>
            <a:schemeClr val="tx1"/>
          </a:solidFill>
          <a:latin typeface="DFKai-SB" panose="03000509000000000000" pitchFamily="49" charset="-120"/>
          <a:ea typeface="DFKai-SB" panose="03000509000000000000" pitchFamily="49" charset="-120"/>
          <a:cs typeface="DFKai-SB" panose="03000509000000000000" pitchFamily="49" charset="-120"/>
        </a:defRPr>
      </a:lvl4pPr>
      <a:lvl5pPr marL="1075135" indent="-17026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9"/>
        </a:buBlip>
        <a:defRPr kumimoji="1" sz="1200">
          <a:solidFill>
            <a:schemeClr val="tx1"/>
          </a:solidFill>
          <a:latin typeface="+mn-lt"/>
          <a:ea typeface="+mn-ea"/>
          <a:cs typeface="新細明體" charset="-120"/>
        </a:defRPr>
      </a:lvl5pPr>
      <a:lvl6pPr marL="1885332" indent="-17139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9"/>
        </a:buBlip>
        <a:defRPr kumimoji="1" sz="1200">
          <a:solidFill>
            <a:schemeClr val="tx1"/>
          </a:solidFill>
          <a:latin typeface="+mn-lt"/>
          <a:ea typeface="+mn-ea"/>
        </a:defRPr>
      </a:lvl6pPr>
      <a:lvl7pPr marL="2228121" indent="-17139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9"/>
        </a:buBlip>
        <a:defRPr kumimoji="1" sz="1200">
          <a:solidFill>
            <a:schemeClr val="tx1"/>
          </a:solidFill>
          <a:latin typeface="+mn-lt"/>
          <a:ea typeface="+mn-ea"/>
        </a:defRPr>
      </a:lvl7pPr>
      <a:lvl8pPr marL="2570909" indent="-17139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9"/>
        </a:buBlip>
        <a:defRPr kumimoji="1" sz="1200">
          <a:solidFill>
            <a:schemeClr val="tx1"/>
          </a:solidFill>
          <a:latin typeface="+mn-lt"/>
          <a:ea typeface="+mn-ea"/>
        </a:defRPr>
      </a:lvl8pPr>
      <a:lvl9pPr marL="2913697" indent="-17139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9"/>
        </a:buBlip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576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3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2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3938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727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515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302" algn="l" defTabSz="68557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457200" y="762000"/>
            <a:ext cx="8229600" cy="5715000"/>
            <a:chOff x="288" y="480"/>
            <a:chExt cx="5184" cy="3600"/>
          </a:xfrm>
        </p:grpSpPr>
        <p:sp>
          <p:nvSpPr>
            <p:cNvPr id="106499" name="Rectangle 3"/>
            <p:cNvSpPr>
              <a:spLocks noChangeArrowheads="1"/>
            </p:cNvSpPr>
            <p:nvPr/>
          </p:nvSpPr>
          <p:spPr bwMode="auto">
            <a:xfrm>
              <a:off x="288" y="480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6500" name="Rectangle 4"/>
            <p:cNvSpPr>
              <a:spLocks noChangeArrowheads="1"/>
            </p:cNvSpPr>
            <p:nvPr/>
          </p:nvSpPr>
          <p:spPr bwMode="auto">
            <a:xfrm>
              <a:off x="288" y="4032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06501" name="Text Box 5"/>
          <p:cNvSpPr txBox="1">
            <a:spLocks noChangeArrowheads="1"/>
          </p:cNvSpPr>
          <p:nvPr/>
        </p:nvSpPr>
        <p:spPr bwMode="auto">
          <a:xfrm>
            <a:off x="457200" y="381000"/>
            <a:ext cx="7391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0" lang="en-US" altLang="zh-TW" sz="20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0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0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0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0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0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0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2000" i="1">
                <a:solidFill>
                  <a:srgbClr val="000000"/>
                </a:solidFill>
                <a:latin typeface="Arial Black" pitchFamily="34" charset="0"/>
              </a:rPr>
              <a:t>               </a:t>
            </a:r>
            <a:r>
              <a:rPr kumimoji="0" lang="en-US" altLang="zh-TW" sz="1200" i="1">
                <a:solidFill>
                  <a:srgbClr val="000000"/>
                </a:solidFill>
                <a:latin typeface="Arial Black" pitchFamily="34" charset="0"/>
              </a:rPr>
              <a:t> </a:t>
            </a:r>
            <a:r>
              <a:rPr kumimoji="0" lang="en-US" altLang="zh-TW" sz="1200" b="1" i="1">
                <a:solidFill>
                  <a:srgbClr val="303030"/>
                </a:solidFill>
                <a:cs typeface="Arial" charset="0"/>
              </a:rPr>
              <a:t>Graduate Institute of Electronics Engineering, NTU</a:t>
            </a:r>
          </a:p>
        </p:txBody>
      </p:sp>
      <p:pic>
        <p:nvPicPr>
          <p:cNvPr id="4100" name="Picture 6" descr="Ntulogo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28600"/>
            <a:ext cx="779463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3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14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en-US" dirty="0"/>
          </a:p>
        </p:txBody>
      </p:sp>
      <p:sp>
        <p:nvSpPr>
          <p:cNvPr id="410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6505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400">
                <a:latin typeface="+mn-lt"/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3B53F9C4-6329-4AA3-8AA3-03FC09D7D97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6506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400" i="1">
                <a:latin typeface="+mn-lt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2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+mj-ea"/>
          <a:cs typeface="Calibr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20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18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18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Font typeface="Wingdings" pitchFamily="2" charset="2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9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533400"/>
            <a:ext cx="7848600" cy="6172200"/>
            <a:chOff x="288" y="480"/>
            <a:chExt cx="5184" cy="3600"/>
          </a:xfrm>
        </p:grpSpPr>
        <p:sp>
          <p:nvSpPr>
            <p:cNvPr id="373763" name="Rectangle 3"/>
            <p:cNvSpPr>
              <a:spLocks noChangeArrowheads="1"/>
            </p:cNvSpPr>
            <p:nvPr/>
          </p:nvSpPr>
          <p:spPr bwMode="auto">
            <a:xfrm>
              <a:off x="288" y="480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latin typeface="+mn-lt"/>
                <a:ea typeface="+mn-ea"/>
              </a:endParaRPr>
            </a:p>
          </p:txBody>
        </p:sp>
        <p:sp>
          <p:nvSpPr>
            <p:cNvPr id="373764" name="Rectangle 4"/>
            <p:cNvSpPr>
              <a:spLocks noChangeArrowheads="1"/>
            </p:cNvSpPr>
            <p:nvPr/>
          </p:nvSpPr>
          <p:spPr bwMode="auto">
            <a:xfrm>
              <a:off x="288" y="4032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latin typeface="+mn-lt"/>
                <a:ea typeface="+mn-ea"/>
              </a:endParaRPr>
            </a:p>
          </p:txBody>
        </p:sp>
      </p:grp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304800" y="136527"/>
            <a:ext cx="75438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15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15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15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15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15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15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15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15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15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15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15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1500" i="1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1500" i="1">
                <a:latin typeface="Arial Black" pitchFamily="34" charset="0"/>
              </a:rPr>
              <a:t>               </a:t>
            </a:r>
            <a:r>
              <a:rPr kumimoji="0" lang="en-US" altLang="zh-TW" sz="900" i="1">
                <a:latin typeface="Arial Black" pitchFamily="34" charset="0"/>
              </a:rPr>
              <a:t> </a:t>
            </a:r>
            <a:r>
              <a:rPr kumimoji="0" lang="en-US" altLang="zh-TW" sz="900" b="1" i="1">
                <a:solidFill>
                  <a:srgbClr val="303030"/>
                </a:solidFill>
                <a:cs typeface="Arial" charset="0"/>
              </a:rPr>
              <a:t>Graduate Institute of Electronics Engineering, NTU</a:t>
            </a:r>
          </a:p>
        </p:txBody>
      </p:sp>
      <p:pic>
        <p:nvPicPr>
          <p:cNvPr id="5124" name="Picture 6" descr="Ntulogo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8" y="2"/>
            <a:ext cx="779462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/>
          </a:p>
        </p:txBody>
      </p:sp>
      <p:sp>
        <p:nvSpPr>
          <p:cNvPr id="5126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800258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8316913" y="6491288"/>
            <a:ext cx="620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/>
              <a:t>P</a:t>
            </a:r>
            <a:fld id="{77AD3F1B-307F-4955-8069-98C95E8956F5}" type="slidenum">
              <a:rPr kumimoji="0" lang="en-US" altLang="zh-TW"/>
              <a:pPr eaLnBrk="0" hangingPunct="0"/>
              <a:t>‹#›</a:t>
            </a:fld>
            <a:endParaRPr kumimoji="0" lang="en-US" altLang="zh-TW"/>
          </a:p>
        </p:txBody>
      </p:sp>
    </p:spTree>
    <p:extLst>
      <p:ext uri="{BB962C8B-B14F-4D97-AF65-F5344CB8AC3E}">
        <p14:creationId xmlns:p14="http://schemas.microsoft.com/office/powerpoint/2010/main" val="982424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新細明體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新細明體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新細明體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新細明體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18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15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Font typeface="Wingdings" pitchFamily="2" charset="2"/>
        <a:buBlip>
          <a:blip r:embed="rId14"/>
        </a:buBlip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533400"/>
            <a:ext cx="7848600" cy="6172200"/>
            <a:chOff x="288" y="480"/>
            <a:chExt cx="5184" cy="3600"/>
          </a:xfrm>
        </p:grpSpPr>
        <p:sp>
          <p:nvSpPr>
            <p:cNvPr id="373763" name="Rectangle 3"/>
            <p:cNvSpPr>
              <a:spLocks noChangeArrowheads="1"/>
            </p:cNvSpPr>
            <p:nvPr/>
          </p:nvSpPr>
          <p:spPr bwMode="auto">
            <a:xfrm>
              <a:off x="288" y="480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373764" name="Rectangle 4"/>
            <p:cNvSpPr>
              <a:spLocks noChangeArrowheads="1"/>
            </p:cNvSpPr>
            <p:nvPr/>
          </p:nvSpPr>
          <p:spPr bwMode="auto">
            <a:xfrm>
              <a:off x="288" y="4032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</p:grp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304800" y="136527"/>
            <a:ext cx="75438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1500" i="1">
                <a:solidFill>
                  <a:srgbClr val="061244"/>
                </a:solidFill>
                <a:latin typeface="Arial Black" pitchFamily="34" charset="0"/>
                <a:ea typeface="新細明體" charset="-120"/>
              </a:rPr>
              <a:t>A</a:t>
            </a:r>
            <a:r>
              <a:rPr kumimoji="0" lang="en-US" altLang="zh-TW" sz="1500" i="1">
                <a:solidFill>
                  <a:srgbClr val="0A1D6E"/>
                </a:solidFill>
                <a:latin typeface="Arial Black" pitchFamily="34" charset="0"/>
                <a:ea typeface="新細明體" charset="-120"/>
              </a:rPr>
              <a:t>C</a:t>
            </a:r>
            <a:r>
              <a:rPr kumimoji="0" lang="en-US" altLang="zh-TW" sz="1500" i="1">
                <a:solidFill>
                  <a:srgbClr val="0E2898"/>
                </a:solidFill>
                <a:latin typeface="Arial Black" pitchFamily="34" charset="0"/>
                <a:ea typeface="新細明體" charset="-120"/>
              </a:rPr>
              <a:t>C</a:t>
            </a:r>
            <a:r>
              <a:rPr kumimoji="0" lang="en-US" altLang="zh-TW" sz="1500" i="1">
                <a:solidFill>
                  <a:srgbClr val="1234C2"/>
                </a:solidFill>
                <a:latin typeface="Arial Black" pitchFamily="34" charset="0"/>
                <a:ea typeface="新細明體" charset="-120"/>
              </a:rPr>
              <a:t>E</a:t>
            </a:r>
            <a:r>
              <a:rPr kumimoji="0" lang="en-US" altLang="zh-TW" sz="1500" i="1">
                <a:solidFill>
                  <a:srgbClr val="1840EA"/>
                </a:solidFill>
                <a:latin typeface="Arial Black" pitchFamily="34" charset="0"/>
                <a:ea typeface="新細明體" charset="-120"/>
              </a:rPr>
              <a:t>S</a:t>
            </a:r>
            <a:r>
              <a:rPr kumimoji="0" lang="en-US" altLang="zh-TW" sz="1500" i="1">
                <a:solidFill>
                  <a:srgbClr val="2349EB"/>
                </a:solidFill>
                <a:latin typeface="Arial Black" pitchFamily="34" charset="0"/>
                <a:ea typeface="新細明體" charset="-120"/>
              </a:rPr>
              <a:t>S </a:t>
            </a:r>
            <a:r>
              <a:rPr kumimoji="0" lang="en-US" altLang="zh-TW" sz="1500" i="1">
                <a:solidFill>
                  <a:srgbClr val="4767EF"/>
                </a:solidFill>
                <a:latin typeface="Arial Black" pitchFamily="34" charset="0"/>
                <a:ea typeface="新細明體" charset="-120"/>
              </a:rPr>
              <a:t>I</a:t>
            </a:r>
            <a:r>
              <a:rPr kumimoji="0" lang="en-US" altLang="zh-TW" sz="1500" i="1">
                <a:solidFill>
                  <a:srgbClr val="6781F1"/>
                </a:solidFill>
                <a:latin typeface="Arial Black" pitchFamily="34" charset="0"/>
                <a:ea typeface="新細明體" charset="-120"/>
              </a:rPr>
              <a:t>C</a:t>
            </a:r>
            <a:r>
              <a:rPr kumimoji="0" lang="en-US" altLang="zh-TW" sz="1500" i="1">
                <a:solidFill>
                  <a:srgbClr val="3558ED"/>
                </a:solidFill>
                <a:latin typeface="Arial Black" pitchFamily="34" charset="0"/>
                <a:ea typeface="新細明體" charset="-120"/>
              </a:rPr>
              <a:t> </a:t>
            </a:r>
            <a:r>
              <a:rPr kumimoji="0" lang="en-US" altLang="zh-TW" sz="1500" i="1">
                <a:solidFill>
                  <a:srgbClr val="869BF4"/>
                </a:solidFill>
                <a:latin typeface="Arial Black" pitchFamily="34" charset="0"/>
                <a:ea typeface="新細明體" charset="-120"/>
              </a:rPr>
              <a:t>L</a:t>
            </a:r>
            <a:r>
              <a:rPr kumimoji="0" lang="en-US" altLang="zh-TW" sz="1500" i="1">
                <a:solidFill>
                  <a:srgbClr val="A7B6F7"/>
                </a:solidFill>
                <a:latin typeface="Arial Black" pitchFamily="34" charset="0"/>
                <a:ea typeface="新細明體" charset="-120"/>
              </a:rPr>
              <a:t>A</a:t>
            </a:r>
            <a:r>
              <a:rPr kumimoji="0" lang="en-US" altLang="zh-TW" sz="1500" i="1">
                <a:solidFill>
                  <a:srgbClr val="CDD6FB"/>
                </a:solidFill>
                <a:latin typeface="Arial Black" pitchFamily="34" charset="0"/>
                <a:ea typeface="新細明體" charset="-120"/>
              </a:rPr>
              <a:t>B</a:t>
            </a:r>
            <a:r>
              <a:rPr kumimoji="0" lang="en-US" altLang="zh-TW" sz="1500" i="1">
                <a:solidFill>
                  <a:srgbClr val="000000"/>
                </a:solidFill>
                <a:latin typeface="Arial Black" pitchFamily="34" charset="0"/>
                <a:ea typeface="新細明體" charset="-120"/>
              </a:rPr>
              <a:t>               </a:t>
            </a:r>
            <a:r>
              <a:rPr kumimoji="0" lang="en-US" altLang="zh-TW" sz="900" i="1">
                <a:solidFill>
                  <a:srgbClr val="000000"/>
                </a:solidFill>
                <a:latin typeface="Arial Black" pitchFamily="34" charset="0"/>
                <a:ea typeface="新細明體" charset="-120"/>
              </a:rPr>
              <a:t> </a:t>
            </a:r>
            <a:r>
              <a:rPr kumimoji="0" lang="en-US" altLang="zh-TW" sz="900" b="1" i="1">
                <a:solidFill>
                  <a:srgbClr val="303030"/>
                </a:solidFill>
                <a:ea typeface="新細明體" charset="-120"/>
                <a:cs typeface="Arial" charset="0"/>
              </a:rPr>
              <a:t>Graduate Institute of Electronics Engineering, NTU</a:t>
            </a:r>
          </a:p>
        </p:txBody>
      </p:sp>
      <p:pic>
        <p:nvPicPr>
          <p:cNvPr id="60422" name="Picture 6" descr="Ntulogo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288338" y="2"/>
            <a:ext cx="779462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3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/>
          </a:p>
        </p:txBody>
      </p:sp>
      <p:sp>
        <p:nvSpPr>
          <p:cNvPr id="60424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800258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8316913" y="6491288"/>
            <a:ext cx="6206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>
                <a:solidFill>
                  <a:srgbClr val="000000"/>
                </a:solidFill>
                <a:ea typeface="新細明體" charset="-120"/>
              </a:rPr>
              <a:t>P</a:t>
            </a:r>
            <a:fld id="{C86545E2-EEFB-4DC4-8865-69F029E42BB0}" type="slidenum">
              <a:rPr kumimoji="0" lang="en-US" altLang="zh-TW">
                <a:solidFill>
                  <a:srgbClr val="000000"/>
                </a:solidFill>
                <a:ea typeface="新細明體" charset="-120"/>
              </a:rPr>
              <a:pPr eaLnBrk="0" hangingPunct="0"/>
              <a:t>‹#›</a:t>
            </a:fld>
            <a:endParaRPr kumimoji="0" lang="en-US" altLang="zh-TW">
              <a:solidFill>
                <a:srgbClr val="000000"/>
              </a:solidFill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32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新細明體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新細明體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新細明體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新細明體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18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15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Font typeface="Wingdings" pitchFamily="2" charset="2"/>
        <a:buBlip>
          <a:blip r:embed="rId14"/>
        </a:buBlip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52402"/>
            <a:ext cx="807085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1" y="981077"/>
            <a:ext cx="8135938" cy="528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259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20583" y="63468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900">
                <a:ea typeface="新細明體" pitchFamily="18" charset="-120"/>
              </a:defRPr>
            </a:lvl1pPr>
          </a:lstStyle>
          <a:p>
            <a:pPr>
              <a:defRPr/>
            </a:pPr>
            <a:fld id="{B7B1E775-0B96-40A8-8227-29B88E58C56A}" type="slidenum">
              <a:rPr lang="en-US" altLang="zh-TW" smtClean="0">
                <a:solidFill>
                  <a:srgbClr val="000000"/>
                </a:solidFill>
                <a:latin typeface="Tahoma" pitchFamily="34" charset="0"/>
              </a:rPr>
              <a:pPr>
                <a:defRPr/>
              </a:pPr>
              <a:t>‹#›</a:t>
            </a:fld>
            <a:endParaRPr lang="en-US" altLang="zh-TW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25989" name="Rectangle 5"/>
          <p:cNvSpPr>
            <a:spLocks noChangeArrowheads="1"/>
          </p:cNvSpPr>
          <p:nvPr/>
        </p:nvSpPr>
        <p:spPr bwMode="gray">
          <a:xfrm>
            <a:off x="468314" y="865188"/>
            <a:ext cx="8226425" cy="2857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zh-TW" sz="1800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439" y="6292850"/>
            <a:ext cx="2146300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5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20000"/>
        <a:buFont typeface="標楷體" pitchFamily="65" charset="-120"/>
        <a:buChar char="․"/>
        <a:defRPr kumimoji="1" sz="18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55000"/>
        <a:buFont typeface="Symbol" pitchFamily="18" charset="2"/>
        <a:buChar char="¾"/>
        <a:defRPr kumimoji="1" sz="1500">
          <a:solidFill>
            <a:srgbClr val="000099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rgbClr val="003300"/>
        </a:buClr>
        <a:buSzPct val="50000"/>
        <a:buFont typeface="Wingdings" pitchFamily="2" charset="2"/>
        <a:buChar char="n"/>
        <a:defRPr kumimoji="1" sz="1800">
          <a:solidFill>
            <a:srgbClr val="003300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55000"/>
        <a:buFont typeface="Wingdings" pitchFamily="2" charset="2"/>
        <a:buChar char="n"/>
        <a:defRPr kumimoji="1" sz="1500">
          <a:solidFill>
            <a:srgbClr val="990000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457200" y="762000"/>
            <a:ext cx="8229600" cy="5715000"/>
            <a:chOff x="288" y="480"/>
            <a:chExt cx="5184" cy="3600"/>
          </a:xfrm>
        </p:grpSpPr>
        <p:sp>
          <p:nvSpPr>
            <p:cNvPr id="106499" name="Rectangle 3"/>
            <p:cNvSpPr>
              <a:spLocks noChangeArrowheads="1"/>
            </p:cNvSpPr>
            <p:nvPr/>
          </p:nvSpPr>
          <p:spPr bwMode="auto">
            <a:xfrm>
              <a:off x="288" y="480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 sz="18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6500" name="Rectangle 4"/>
            <p:cNvSpPr>
              <a:spLocks noChangeArrowheads="1"/>
            </p:cNvSpPr>
            <p:nvPr/>
          </p:nvSpPr>
          <p:spPr bwMode="auto">
            <a:xfrm>
              <a:off x="288" y="4032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 sz="18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06501" name="Text Box 5"/>
          <p:cNvSpPr txBox="1">
            <a:spLocks noChangeArrowheads="1"/>
          </p:cNvSpPr>
          <p:nvPr/>
        </p:nvSpPr>
        <p:spPr bwMode="auto">
          <a:xfrm>
            <a:off x="457200" y="381002"/>
            <a:ext cx="73914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0" lang="en-US" altLang="zh-TW" sz="15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15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15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15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15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15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15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15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15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15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15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1500" i="1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1500" i="1">
                <a:solidFill>
                  <a:srgbClr val="000000"/>
                </a:solidFill>
                <a:latin typeface="Arial Black" pitchFamily="34" charset="0"/>
              </a:rPr>
              <a:t>               </a:t>
            </a:r>
            <a:r>
              <a:rPr kumimoji="0" lang="en-US" altLang="zh-TW" sz="900" i="1">
                <a:solidFill>
                  <a:srgbClr val="000000"/>
                </a:solidFill>
                <a:latin typeface="Arial Black" pitchFamily="34" charset="0"/>
              </a:rPr>
              <a:t> </a:t>
            </a:r>
            <a:r>
              <a:rPr kumimoji="0" lang="en-US" altLang="zh-TW" sz="900" b="1" i="1">
                <a:solidFill>
                  <a:srgbClr val="303030"/>
                </a:solidFill>
                <a:cs typeface="Arial" charset="0"/>
              </a:rPr>
              <a:t>Graduate Institute of Electronics Engineering, NTU</a:t>
            </a:r>
          </a:p>
        </p:txBody>
      </p:sp>
      <p:pic>
        <p:nvPicPr>
          <p:cNvPr id="4100" name="Picture 6" descr="Ntulogo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1" y="228602"/>
            <a:ext cx="779463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3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14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en-US" dirty="0"/>
          </a:p>
        </p:txBody>
      </p:sp>
      <p:sp>
        <p:nvSpPr>
          <p:cNvPr id="410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6505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050">
                <a:latin typeface="+mn-lt"/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P. </a:t>
            </a:r>
            <a:fld id="{3B53F9C4-6329-4AA3-8AA3-03FC09D7D97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6506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050" i="1">
                <a:latin typeface="+mn-lt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36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+mj-ea"/>
          <a:cs typeface="Calibr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15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135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135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Font typeface="Wingdings" pitchFamily="2" charset="2"/>
        <a:buBlip>
          <a:blip r:embed="rId18"/>
        </a:buBlip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9"/>
        </a:buBlip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C43712A9-8D67-40EC-9822-C1E663BD69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999" y="533400"/>
            <a:ext cx="7781925" cy="762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 sz="1350"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47F129D0-2B03-4FBC-88F4-A3E47F161A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4800" y="217652"/>
            <a:ext cx="7909489" cy="346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8558" tIns="34280" rIns="68558" bIns="3428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800" i="1" dirty="0">
                <a:solidFill>
                  <a:srgbClr val="061244"/>
                </a:solidFill>
                <a:latin typeface="Arial Black" pitchFamily="34" charset="0"/>
              </a:rPr>
              <a:t>CE</a:t>
            </a:r>
            <a:r>
              <a:rPr kumimoji="0" lang="en-US" altLang="zh-TW" sz="1800" i="1" dirty="0">
                <a:solidFill>
                  <a:srgbClr val="0A1D6E"/>
                </a:solidFill>
                <a:latin typeface="Arial Black" pitchFamily="34" charset="0"/>
              </a:rPr>
              <a:t>R</a:t>
            </a:r>
            <a:r>
              <a:rPr kumimoji="0" lang="en-US" altLang="zh-TW" sz="1800" i="1" dirty="0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1800" i="1" dirty="0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1800" i="1" dirty="0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1800" i="1" dirty="0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1800" i="1" dirty="0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1800" i="1" dirty="0">
                <a:latin typeface="Arial Black" pitchFamily="34" charset="0"/>
              </a:rPr>
              <a:t>  </a:t>
            </a:r>
            <a:r>
              <a:rPr kumimoji="0" lang="zh-TW" altLang="en-US" sz="1800" i="1" dirty="0">
                <a:latin typeface="Arial Black" pitchFamily="34" charset="0"/>
              </a:rPr>
              <a:t>                                                    </a:t>
            </a:r>
            <a:r>
              <a:rPr kumimoji="0" lang="en-US" altLang="zh-TW" sz="1200" b="1" i="1" dirty="0">
                <a:solidFill>
                  <a:srgbClr val="303030"/>
                </a:solidFill>
                <a:cs typeface="Arial" pitchFamily="34" charset="0"/>
              </a:rPr>
              <a:t>Institute of Electronics, NYCU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9429AE71-4DCF-4680-808B-D798ED89B0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8D648DC8-8E6C-475C-8A98-C76C95A32D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764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E6964A19-B399-4ADF-9B64-74B59BC9B3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5514" y="6519864"/>
            <a:ext cx="393333" cy="23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8" tIns="34280" rIns="68558" bIns="34280">
            <a:spAutoFit/>
          </a:bodyPr>
          <a:lstStyle/>
          <a:p>
            <a:pPr eaLnBrk="0" hangingPunct="0"/>
            <a:r>
              <a:rPr lang="en-US" altLang="zh-TW" sz="1050" b="1"/>
              <a:t>P</a:t>
            </a:r>
            <a:fld id="{E0FF8C92-A794-40BC-BAC1-2D3349E2F883}" type="slidenum">
              <a:rPr lang="en-US" altLang="zh-TW" sz="1050" b="1"/>
              <a:pPr eaLnBrk="0" hangingPunct="0"/>
              <a:t>‹#›</a:t>
            </a:fld>
            <a:endParaRPr lang="en-US" altLang="zh-TW" sz="1050" b="1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F4260881-E681-44F7-A292-5F273A3306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1000" y="6629400"/>
            <a:ext cx="807085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 sz="135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AB09D7CA-AE5F-AB69-DF08-44530E55ACC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693" y="89980"/>
            <a:ext cx="836859" cy="82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8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軟正黑體" panose="020B0604030504040204" pitchFamily="34" charset="-120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5pPr>
      <a:lvl6pPr marL="45705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10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15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202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1313" indent="-341313" algn="l" rtl="0" eaLnBrk="1" fontAlgn="base" hangingPunct="1">
        <a:spcBef>
          <a:spcPct val="20000"/>
        </a:spcBef>
        <a:spcAft>
          <a:spcPct val="0"/>
        </a:spcAft>
        <a:buClr>
          <a:srgbClr val="3333CC"/>
        </a:buClr>
        <a:buFont typeface="Wingdings" pitchFamily="2" charset="2"/>
        <a:buChar char="v"/>
        <a:defRPr kumimoji="1" sz="2000">
          <a:solidFill>
            <a:schemeClr val="tx1"/>
          </a:solidFill>
          <a:latin typeface="Times New Roman" panose="02020603050405020304" pitchFamily="18" charset="0"/>
          <a:ea typeface="DFKai-SB" panose="03000509000000000000" pitchFamily="49" charset="-120"/>
          <a:cs typeface="Times New Roman" panose="02020603050405020304" pitchFamily="18" charset="0"/>
        </a:defRPr>
      </a:lvl1pPr>
      <a:lvl2pPr marL="625475" indent="-284163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1800">
          <a:solidFill>
            <a:schemeClr val="tx1"/>
          </a:solidFill>
          <a:latin typeface="Times New Roman" panose="02020603050405020304" pitchFamily="18" charset="0"/>
          <a:ea typeface="DFKai-SB" panose="03000509000000000000" pitchFamily="49" charset="-120"/>
          <a:cs typeface="Times New Roman" panose="02020603050405020304" pitchFamily="18" charset="0"/>
        </a:defRPr>
      </a:lvl2pPr>
      <a:lvl3pPr marL="900113" indent="-227013" algn="l" rtl="0" eaLnBrk="1" fontAlgn="base" hangingPunct="1">
        <a:spcBef>
          <a:spcPct val="20000"/>
        </a:spcBef>
        <a:spcAft>
          <a:spcPct val="0"/>
        </a:spcAft>
        <a:buClr>
          <a:srgbClr val="8064A2"/>
        </a:buClr>
        <a:buFont typeface="Wingdings" pitchFamily="2" charset="2"/>
        <a:buChar char="Ø"/>
        <a:defRPr kumimoji="1" sz="1800">
          <a:solidFill>
            <a:schemeClr val="tx1"/>
          </a:solidFill>
          <a:latin typeface="Times New Roman" panose="02020603050405020304" pitchFamily="18" charset="0"/>
          <a:ea typeface="DFKai-SB" panose="03000509000000000000" pitchFamily="49" charset="-120"/>
          <a:cs typeface="Times New Roman" panose="02020603050405020304" pitchFamily="18" charset="0"/>
        </a:defRPr>
      </a:lvl3pPr>
      <a:lvl4pPr marL="1160463" indent="-227013" algn="l" rtl="0" eaLnBrk="1" fontAlgn="base" hangingPunct="1">
        <a:spcBef>
          <a:spcPct val="20000"/>
        </a:spcBef>
        <a:spcAft>
          <a:spcPct val="0"/>
        </a:spcAft>
        <a:buClr>
          <a:srgbClr val="9BBB59"/>
        </a:buClr>
        <a:buFont typeface="Wingdings" pitchFamily="2" charset="2"/>
        <a:buChar char="Ø"/>
        <a:defRPr kumimoji="1" sz="1800">
          <a:solidFill>
            <a:schemeClr val="tx1"/>
          </a:solidFill>
          <a:latin typeface="Times New Roman" panose="02020603050405020304" pitchFamily="18" charset="0"/>
          <a:ea typeface="DFKai-SB" panose="03000509000000000000" pitchFamily="49" charset="-120"/>
          <a:cs typeface="Times New Roman" panose="02020603050405020304" pitchFamily="18" charset="0"/>
        </a:defRPr>
      </a:lvl4pPr>
      <a:lvl5pPr marL="1433513" indent="-22701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9"/>
        </a:buBlip>
        <a:defRPr kumimoji="1" sz="1600">
          <a:solidFill>
            <a:schemeClr val="tx1"/>
          </a:solidFill>
          <a:latin typeface="+mn-lt"/>
          <a:ea typeface="+mn-ea"/>
          <a:cs typeface="新細明體" charset="-120"/>
        </a:defRPr>
      </a:lvl5pPr>
      <a:lvl6pPr marL="2513776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9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082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9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787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9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4929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9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5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0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533400"/>
            <a:ext cx="7848600" cy="6172200"/>
            <a:chOff x="288" y="480"/>
            <a:chExt cx="5184" cy="3600"/>
          </a:xfrm>
        </p:grpSpPr>
        <p:sp>
          <p:nvSpPr>
            <p:cNvPr id="373763" name="Rectangle 3"/>
            <p:cNvSpPr>
              <a:spLocks noChangeArrowheads="1"/>
            </p:cNvSpPr>
            <p:nvPr/>
          </p:nvSpPr>
          <p:spPr bwMode="auto">
            <a:xfrm>
              <a:off x="288" y="480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latin typeface="+mn-lt"/>
                <a:ea typeface="+mn-ea"/>
              </a:endParaRPr>
            </a:p>
          </p:txBody>
        </p:sp>
        <p:sp>
          <p:nvSpPr>
            <p:cNvPr id="373764" name="Rectangle 4"/>
            <p:cNvSpPr>
              <a:spLocks noChangeArrowheads="1"/>
            </p:cNvSpPr>
            <p:nvPr/>
          </p:nvSpPr>
          <p:spPr bwMode="auto">
            <a:xfrm>
              <a:off x="288" y="4032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latin typeface="+mn-lt"/>
                <a:ea typeface="+mn-ea"/>
              </a:endParaRPr>
            </a:p>
          </p:txBody>
        </p:sp>
      </p:grp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20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0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0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0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0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0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0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2000" i="1">
                <a:latin typeface="Arial Black" pitchFamily="34" charset="0"/>
              </a:rPr>
              <a:t>               </a:t>
            </a:r>
            <a:r>
              <a:rPr kumimoji="0" lang="en-US" altLang="zh-TW" sz="1200" i="1">
                <a:latin typeface="Arial Black" pitchFamily="34" charset="0"/>
              </a:rPr>
              <a:t> </a:t>
            </a:r>
            <a:r>
              <a:rPr kumimoji="0" lang="en-US" altLang="zh-TW" sz="1200" b="1" i="1">
                <a:solidFill>
                  <a:srgbClr val="303030"/>
                </a:solidFill>
                <a:cs typeface="Arial" charset="0"/>
              </a:rPr>
              <a:t>Graduate Institute of Electronics Engineering, NTU</a:t>
            </a:r>
          </a:p>
        </p:txBody>
      </p:sp>
      <p:pic>
        <p:nvPicPr>
          <p:cNvPr id="5124" name="Picture 6" descr="Ntulogo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8" y="0"/>
            <a:ext cx="779462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/>
          </a:p>
        </p:txBody>
      </p:sp>
      <p:sp>
        <p:nvSpPr>
          <p:cNvPr id="5126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800258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8316913" y="6491288"/>
            <a:ext cx="615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/>
              <a:t>P</a:t>
            </a:r>
            <a:fld id="{77AD3F1B-307F-4955-8069-98C95E8956F5}" type="slidenum">
              <a:rPr kumimoji="0" lang="en-US" altLang="zh-TW"/>
              <a:pPr eaLnBrk="0" hangingPunct="0"/>
              <a:t>‹#›</a:t>
            </a:fld>
            <a:endParaRPr kumimoji="0" lang="en-US" altLang="zh-TW"/>
          </a:p>
        </p:txBody>
      </p:sp>
    </p:spTree>
    <p:extLst>
      <p:ext uri="{BB962C8B-B14F-4D97-AF65-F5344CB8AC3E}">
        <p14:creationId xmlns:p14="http://schemas.microsoft.com/office/powerpoint/2010/main" val="181220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Font typeface="Wingdings" pitchFamily="2" charset="2"/>
        <a:buBlip>
          <a:blip r:embed="rId14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533400"/>
            <a:ext cx="7848600" cy="6172200"/>
            <a:chOff x="288" y="480"/>
            <a:chExt cx="5184" cy="3600"/>
          </a:xfrm>
        </p:grpSpPr>
        <p:sp>
          <p:nvSpPr>
            <p:cNvPr id="373763" name="Rectangle 3"/>
            <p:cNvSpPr>
              <a:spLocks noChangeArrowheads="1"/>
            </p:cNvSpPr>
            <p:nvPr/>
          </p:nvSpPr>
          <p:spPr bwMode="auto">
            <a:xfrm>
              <a:off x="288" y="480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373764" name="Rectangle 4"/>
            <p:cNvSpPr>
              <a:spLocks noChangeArrowheads="1"/>
            </p:cNvSpPr>
            <p:nvPr/>
          </p:nvSpPr>
          <p:spPr bwMode="auto">
            <a:xfrm>
              <a:off x="288" y="4032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</p:grp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2000" i="1">
                <a:solidFill>
                  <a:srgbClr val="061244"/>
                </a:solidFill>
                <a:latin typeface="Arial Black" pitchFamily="34" charset="0"/>
                <a:ea typeface="新細明體" charset="-120"/>
              </a:rPr>
              <a:t>A</a:t>
            </a:r>
            <a:r>
              <a:rPr kumimoji="0" lang="en-US" altLang="zh-TW" sz="2000" i="1">
                <a:solidFill>
                  <a:srgbClr val="0A1D6E"/>
                </a:solidFill>
                <a:latin typeface="Arial Black" pitchFamily="34" charset="0"/>
                <a:ea typeface="新細明體" charset="-120"/>
              </a:rPr>
              <a:t>C</a:t>
            </a:r>
            <a:r>
              <a:rPr kumimoji="0" lang="en-US" altLang="zh-TW" sz="2000" i="1">
                <a:solidFill>
                  <a:srgbClr val="0E2898"/>
                </a:solidFill>
                <a:latin typeface="Arial Black" pitchFamily="34" charset="0"/>
                <a:ea typeface="新細明體" charset="-120"/>
              </a:rPr>
              <a:t>C</a:t>
            </a:r>
            <a:r>
              <a:rPr kumimoji="0" lang="en-US" altLang="zh-TW" sz="2000" i="1">
                <a:solidFill>
                  <a:srgbClr val="1234C2"/>
                </a:solidFill>
                <a:latin typeface="Arial Black" pitchFamily="34" charset="0"/>
                <a:ea typeface="新細明體" charset="-120"/>
              </a:rPr>
              <a:t>E</a:t>
            </a:r>
            <a:r>
              <a:rPr kumimoji="0" lang="en-US" altLang="zh-TW" sz="2000" i="1">
                <a:solidFill>
                  <a:srgbClr val="1840EA"/>
                </a:solidFill>
                <a:latin typeface="Arial Black" pitchFamily="34" charset="0"/>
                <a:ea typeface="新細明體" charset="-120"/>
              </a:rPr>
              <a:t>S</a:t>
            </a:r>
            <a:r>
              <a:rPr kumimoji="0" lang="en-US" altLang="zh-TW" sz="2000" i="1">
                <a:solidFill>
                  <a:srgbClr val="2349EB"/>
                </a:solidFill>
                <a:latin typeface="Arial Black" pitchFamily="34" charset="0"/>
                <a:ea typeface="新細明體" charset="-120"/>
              </a:rPr>
              <a:t>S </a:t>
            </a:r>
            <a:r>
              <a:rPr kumimoji="0" lang="en-US" altLang="zh-TW" sz="2000" i="1">
                <a:solidFill>
                  <a:srgbClr val="4767EF"/>
                </a:solidFill>
                <a:latin typeface="Arial Black" pitchFamily="34" charset="0"/>
                <a:ea typeface="新細明體" charset="-120"/>
              </a:rPr>
              <a:t>I</a:t>
            </a:r>
            <a:r>
              <a:rPr kumimoji="0" lang="en-US" altLang="zh-TW" sz="2000" i="1">
                <a:solidFill>
                  <a:srgbClr val="6781F1"/>
                </a:solidFill>
                <a:latin typeface="Arial Black" pitchFamily="34" charset="0"/>
                <a:ea typeface="新細明體" charset="-120"/>
              </a:rPr>
              <a:t>C</a:t>
            </a:r>
            <a:r>
              <a:rPr kumimoji="0" lang="en-US" altLang="zh-TW" sz="2000" i="1">
                <a:solidFill>
                  <a:srgbClr val="3558ED"/>
                </a:solidFill>
                <a:latin typeface="Arial Black" pitchFamily="34" charset="0"/>
                <a:ea typeface="新細明體" charset="-120"/>
              </a:rPr>
              <a:t> </a:t>
            </a:r>
            <a:r>
              <a:rPr kumimoji="0" lang="en-US" altLang="zh-TW" sz="2000" i="1">
                <a:solidFill>
                  <a:srgbClr val="869BF4"/>
                </a:solidFill>
                <a:latin typeface="Arial Black" pitchFamily="34" charset="0"/>
                <a:ea typeface="新細明體" charset="-120"/>
              </a:rPr>
              <a:t>L</a:t>
            </a:r>
            <a:r>
              <a:rPr kumimoji="0" lang="en-US" altLang="zh-TW" sz="2000" i="1">
                <a:solidFill>
                  <a:srgbClr val="A7B6F7"/>
                </a:solidFill>
                <a:latin typeface="Arial Black" pitchFamily="34" charset="0"/>
                <a:ea typeface="新細明體" charset="-120"/>
              </a:rPr>
              <a:t>A</a:t>
            </a:r>
            <a:r>
              <a:rPr kumimoji="0" lang="en-US" altLang="zh-TW" sz="2000" i="1">
                <a:solidFill>
                  <a:srgbClr val="CDD6FB"/>
                </a:solidFill>
                <a:latin typeface="Arial Black" pitchFamily="34" charset="0"/>
                <a:ea typeface="新細明體" charset="-120"/>
              </a:rPr>
              <a:t>B</a:t>
            </a:r>
            <a:r>
              <a:rPr kumimoji="0" lang="en-US" altLang="zh-TW" sz="2000" i="1">
                <a:solidFill>
                  <a:srgbClr val="000000"/>
                </a:solidFill>
                <a:latin typeface="Arial Black" pitchFamily="34" charset="0"/>
                <a:ea typeface="新細明體" charset="-120"/>
              </a:rPr>
              <a:t>               </a:t>
            </a:r>
            <a:r>
              <a:rPr kumimoji="0" lang="en-US" altLang="zh-TW" sz="1200" i="1">
                <a:solidFill>
                  <a:srgbClr val="000000"/>
                </a:solidFill>
                <a:latin typeface="Arial Black" pitchFamily="34" charset="0"/>
                <a:ea typeface="新細明體" charset="-120"/>
              </a:rPr>
              <a:t> </a:t>
            </a:r>
            <a:r>
              <a:rPr kumimoji="0" lang="en-US" altLang="zh-TW" sz="1200" b="1" i="1">
                <a:solidFill>
                  <a:srgbClr val="303030"/>
                </a:solidFill>
                <a:ea typeface="新細明體" charset="-120"/>
                <a:cs typeface="Arial" charset="0"/>
              </a:rPr>
              <a:t>Graduate Institute of Electronics Engineering, NTU</a:t>
            </a:r>
          </a:p>
        </p:txBody>
      </p:sp>
      <p:pic>
        <p:nvPicPr>
          <p:cNvPr id="60422" name="Picture 6" descr="Ntulogo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288338" y="0"/>
            <a:ext cx="779462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3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/>
          </a:p>
        </p:txBody>
      </p:sp>
      <p:sp>
        <p:nvSpPr>
          <p:cNvPr id="60424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800258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8316913" y="6491288"/>
            <a:ext cx="615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>
                <a:solidFill>
                  <a:srgbClr val="000000"/>
                </a:solidFill>
                <a:ea typeface="新細明體" charset="-120"/>
              </a:rPr>
              <a:t>P</a:t>
            </a:r>
            <a:fld id="{C86545E2-EEFB-4DC4-8865-69F029E42BB0}" type="slidenum">
              <a:rPr kumimoji="0" lang="en-US" altLang="zh-TW">
                <a:solidFill>
                  <a:srgbClr val="000000"/>
                </a:solidFill>
                <a:ea typeface="新細明體" charset="-120"/>
              </a:rPr>
              <a:pPr eaLnBrk="0" hangingPunct="0"/>
              <a:t>‹#›</a:t>
            </a:fld>
            <a:endParaRPr kumimoji="0" lang="en-US" altLang="zh-TW">
              <a:solidFill>
                <a:srgbClr val="000000"/>
              </a:solidFill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3672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Font typeface="Wingdings" pitchFamily="2" charset="2"/>
        <a:buBlip>
          <a:blip r:embed="rId14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52400"/>
            <a:ext cx="807085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981075"/>
            <a:ext cx="8135938" cy="528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259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20583" y="63468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ea typeface="新細明體" pitchFamily="18" charset="-120"/>
              </a:defRPr>
            </a:lvl1pPr>
          </a:lstStyle>
          <a:p>
            <a:pPr>
              <a:defRPr/>
            </a:pPr>
            <a:fld id="{B7B1E775-0B96-40A8-8227-29B88E58C56A}" type="slidenum">
              <a:rPr lang="en-US" altLang="zh-TW" smtClean="0">
                <a:solidFill>
                  <a:srgbClr val="000000"/>
                </a:solidFill>
                <a:latin typeface="Tahoma" pitchFamily="34" charset="0"/>
              </a:rPr>
              <a:pPr>
                <a:defRPr/>
              </a:pPr>
              <a:t>‹#›</a:t>
            </a:fld>
            <a:endParaRPr lang="en-US" altLang="zh-TW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25989" name="Rectangle 5"/>
          <p:cNvSpPr>
            <a:spLocks noChangeArrowheads="1"/>
          </p:cNvSpPr>
          <p:nvPr/>
        </p:nvSpPr>
        <p:spPr bwMode="gray">
          <a:xfrm>
            <a:off x="468313" y="865188"/>
            <a:ext cx="8226425" cy="2857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zh-TW" sz="2400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438" y="6292850"/>
            <a:ext cx="2146300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20000"/>
        <a:buFont typeface="標楷體" pitchFamily="65" charset="-120"/>
        <a:buChar char="․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55000"/>
        <a:buFont typeface="Symbol" pitchFamily="18" charset="2"/>
        <a:buChar char="¾"/>
        <a:defRPr kumimoji="1" sz="2000">
          <a:solidFill>
            <a:srgbClr val="000099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3300"/>
        </a:buClr>
        <a:buSzPct val="50000"/>
        <a:buFont typeface="Wingdings" pitchFamily="2" charset="2"/>
        <a:buChar char="n"/>
        <a:defRPr kumimoji="1" sz="2400">
          <a:solidFill>
            <a:srgbClr val="003300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55000"/>
        <a:buFont typeface="Wingdings" pitchFamily="2" charset="2"/>
        <a:buChar char="n"/>
        <a:defRPr kumimoji="1" sz="2000">
          <a:solidFill>
            <a:srgbClr val="990000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685806" y="2133600"/>
            <a:ext cx="7772400" cy="1214438"/>
          </a:xfrm>
        </p:spPr>
        <p:txBody>
          <a:bodyPr/>
          <a:lstStyle/>
          <a:p>
            <a:r>
              <a:rPr lang="en-US" altLang="zh-TW" dirty="0"/>
              <a:t>Digital Circuit and System</a:t>
            </a:r>
            <a:br>
              <a:rPr lang="en-US" altLang="zh-TW" dirty="0"/>
            </a:br>
            <a:r>
              <a:rPr lang="en-US" altLang="zh-TW" dirty="0"/>
              <a:t>Lab07</a:t>
            </a:r>
            <a:r>
              <a:rPr lang="zh-TW" altLang="en-US" dirty="0"/>
              <a:t> </a:t>
            </a:r>
            <a:r>
              <a:rPr lang="en-US" altLang="zh-TW" dirty="0"/>
              <a:t>Platform Architect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4294967295"/>
          </p:nvPr>
        </p:nvSpPr>
        <p:spPr>
          <a:xfrm>
            <a:off x="1371600" y="4068763"/>
            <a:ext cx="6400800" cy="1417637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None/>
            </a:pPr>
            <a:r>
              <a:rPr lang="en-US" altLang="zh-TW" sz="1800" dirty="0">
                <a:solidFill>
                  <a:prstClr val="black"/>
                </a:solidFill>
              </a:rPr>
              <a:t>20240502</a:t>
            </a:r>
            <a:endParaRPr lang="en-US" altLang="zh-TW" dirty="0">
              <a:solidFill>
                <a:prstClr val="black"/>
              </a:solidFill>
            </a:endParaRPr>
          </a:p>
          <a:p>
            <a:pPr marL="0" lvl="0" indent="0" algn="ctr">
              <a:buNone/>
            </a:pPr>
            <a:r>
              <a:rPr lang="en-US" altLang="zh-TW" sz="1800" dirty="0">
                <a:solidFill>
                  <a:prstClr val="black"/>
                </a:solidFill>
              </a:rPr>
              <a:t>TA: </a:t>
            </a:r>
            <a:r>
              <a:rPr lang="zh-CN" altLang="en-US" sz="1800" dirty="0">
                <a:solidFill>
                  <a:prstClr val="black"/>
                </a:solidFill>
                <a:latin typeface="DFKai-SB" panose="03000509000000000000" pitchFamily="49" charset="-120"/>
                <a:cs typeface="DFKai-SB" panose="03000509000000000000" pitchFamily="49" charset="-120"/>
              </a:rPr>
              <a:t>王</a:t>
            </a:r>
            <a:r>
              <a:rPr lang="zh-TW" altLang="en-US" sz="1800" dirty="0">
                <a:solidFill>
                  <a:prstClr val="black"/>
                </a:solidFill>
                <a:latin typeface="DFKai-SB" panose="03000509000000000000" pitchFamily="49" charset="-120"/>
                <a:cs typeface="DFKai-SB" panose="03000509000000000000" pitchFamily="49" charset="-120"/>
              </a:rPr>
              <a:t>俊傑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Chun-</a:t>
            </a:r>
            <a:r>
              <a:rPr lang="en-US" altLang="zh-TW" sz="1800" dirty="0" err="1">
                <a:solidFill>
                  <a:prstClr val="black"/>
                </a:solidFill>
              </a:rPr>
              <a:t>Chieh</a:t>
            </a:r>
            <a:r>
              <a:rPr lang="en-US" altLang="zh-TW" sz="1800" dirty="0">
                <a:solidFill>
                  <a:prstClr val="black"/>
                </a:solidFill>
              </a:rPr>
              <a:t>(Luka), Wang</a:t>
            </a:r>
          </a:p>
          <a:p>
            <a:pPr marL="0" lvl="0" indent="0" algn="ctr">
              <a:buNone/>
            </a:pPr>
            <a:r>
              <a:rPr lang="en-US" altLang="zh-TW" sz="1800" dirty="0">
                <a:solidFill>
                  <a:prstClr val="black"/>
                </a:solidFill>
              </a:rPr>
              <a:t>Institute of Electronics,</a:t>
            </a:r>
          </a:p>
          <a:p>
            <a:pPr marL="0" lvl="0" indent="0" algn="ctr">
              <a:buNone/>
            </a:pPr>
            <a:r>
              <a:rPr lang="en-US" altLang="zh-TW" sz="1800" dirty="0">
                <a:solidFill>
                  <a:prstClr val="black"/>
                </a:solidFill>
              </a:rPr>
              <a:t>National Yang Ming </a:t>
            </a:r>
            <a:r>
              <a:rPr lang="en-US" altLang="zh-TW" sz="1800" dirty="0" err="1">
                <a:solidFill>
                  <a:prstClr val="black"/>
                </a:solidFill>
              </a:rPr>
              <a:t>Chiao</a:t>
            </a:r>
            <a:r>
              <a:rPr lang="en-US" altLang="zh-TW" sz="1800" dirty="0">
                <a:solidFill>
                  <a:prstClr val="black"/>
                </a:solidFill>
              </a:rPr>
              <a:t> Tung University</a:t>
            </a:r>
          </a:p>
        </p:txBody>
      </p:sp>
    </p:spTree>
    <p:extLst>
      <p:ext uri="{BB962C8B-B14F-4D97-AF65-F5344CB8AC3E}">
        <p14:creationId xmlns:p14="http://schemas.microsoft.com/office/powerpoint/2010/main" val="4103978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ACB361-5CB4-BAF9-DD2C-5E8A8820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Platform Architect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A5AEDE-FFC1-E564-0543-2CF75AFD2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Change protocol of clock port</a:t>
            </a:r>
            <a:endParaRPr lang="zh-TW" altLang="en-US" sz="20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Double click Clock -&gt; Click Default -&gt; Choose CLOCK 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70C9B0-685A-0C63-3AE0-32A61E6D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67" y="2637942"/>
            <a:ext cx="6858957" cy="345805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2D24981-F6A4-9B02-3BF6-5B9B90A0895E}"/>
              </a:ext>
            </a:extLst>
          </p:cNvPr>
          <p:cNvSpPr/>
          <p:nvPr/>
        </p:nvSpPr>
        <p:spPr bwMode="auto">
          <a:xfrm>
            <a:off x="1308776" y="3429000"/>
            <a:ext cx="810969" cy="288157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020353-B728-C514-7E90-7965FDFE2A79}"/>
              </a:ext>
            </a:extLst>
          </p:cNvPr>
          <p:cNvSpPr/>
          <p:nvPr/>
        </p:nvSpPr>
        <p:spPr bwMode="auto">
          <a:xfrm>
            <a:off x="5426265" y="4052646"/>
            <a:ext cx="1111827" cy="31432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1870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ACB361-5CB4-BAF9-DD2C-5E8A8820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Platform Architect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A5AEDE-FFC1-E564-0543-2CF75AFD2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Repeat the same action to change the clock protocol of Pattern and Monitor block</a:t>
            </a: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1778AFD-C2FE-703E-C6C5-2856CA115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49"/>
          <a:stretch/>
        </p:blipFill>
        <p:spPr>
          <a:xfrm>
            <a:off x="3601673" y="2089917"/>
            <a:ext cx="5054670" cy="21145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6B154F5-C3DD-EDEF-6A64-8D9E13503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55"/>
          <a:stretch/>
        </p:blipFill>
        <p:spPr>
          <a:xfrm>
            <a:off x="380999" y="4295775"/>
            <a:ext cx="5264751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2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ACB361-5CB4-BAF9-DD2C-5E8A8820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Platform Architect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A5AEDE-FFC1-E564-0543-2CF75AFD2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Create the block</a:t>
            </a:r>
            <a:endParaRPr lang="zh-TW" alt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TW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Click and drag to the design window</a:t>
            </a: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CB7FDE4-F642-EA00-DC1C-A08DA7F1F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99" y="2590574"/>
            <a:ext cx="7133756" cy="377212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385F944-ECF1-AA5D-40C6-102C4EFF6AA6}"/>
              </a:ext>
            </a:extLst>
          </p:cNvPr>
          <p:cNvSpPr/>
          <p:nvPr/>
        </p:nvSpPr>
        <p:spPr bwMode="auto">
          <a:xfrm>
            <a:off x="4509653" y="2499635"/>
            <a:ext cx="942976" cy="423637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E2E42C-6DBB-7452-3210-295F7BCCB6B2}"/>
              </a:ext>
            </a:extLst>
          </p:cNvPr>
          <p:cNvSpPr/>
          <p:nvPr/>
        </p:nvSpPr>
        <p:spPr bwMode="auto">
          <a:xfrm>
            <a:off x="1423554" y="3324225"/>
            <a:ext cx="852921" cy="261937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25FD63-323A-6EAC-1A23-483A91CAAE4B}"/>
              </a:ext>
            </a:extLst>
          </p:cNvPr>
          <p:cNvSpPr/>
          <p:nvPr/>
        </p:nvSpPr>
        <p:spPr bwMode="auto">
          <a:xfrm>
            <a:off x="5138304" y="3586162"/>
            <a:ext cx="2582142" cy="192405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DF79A6-A4A8-3AB2-4320-65B833BF6889}"/>
              </a:ext>
            </a:extLst>
          </p:cNvPr>
          <p:cNvCxnSpPr>
            <a:cxnSpLocks/>
          </p:cNvCxnSpPr>
          <p:nvPr/>
        </p:nvCxnSpPr>
        <p:spPr bwMode="auto">
          <a:xfrm>
            <a:off x="2380383" y="3586162"/>
            <a:ext cx="2582142" cy="500063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41240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ACB361-5CB4-BAF9-DD2C-5E8A8820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Platform Architect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495671-BAC1-7CCC-648E-411F2551E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600" y="2213927"/>
            <a:ext cx="6938850" cy="3985539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A5AEDE-FFC1-E564-0543-2CF75AFD2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connection tool to connect the block</a:t>
            </a:r>
          </a:p>
          <a:p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85F944-ECF1-AA5D-40C6-102C4EFF6AA6}"/>
              </a:ext>
            </a:extLst>
          </p:cNvPr>
          <p:cNvSpPr/>
          <p:nvPr/>
        </p:nvSpPr>
        <p:spPr bwMode="auto">
          <a:xfrm>
            <a:off x="4505325" y="2538638"/>
            <a:ext cx="571500" cy="499837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25FD63-323A-6EAC-1A23-483A91CAAE4B}"/>
              </a:ext>
            </a:extLst>
          </p:cNvPr>
          <p:cNvSpPr/>
          <p:nvPr/>
        </p:nvSpPr>
        <p:spPr bwMode="auto">
          <a:xfrm>
            <a:off x="3381375" y="4067174"/>
            <a:ext cx="2819400" cy="186690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6721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ACB361-5CB4-BAF9-DD2C-5E8A8820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Platform Architect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A5AEDE-FFC1-E564-0543-2CF75AFD2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Click Clock block -&gt; Set clock period</a:t>
            </a:r>
          </a:p>
          <a:p>
            <a:pPr lvl="1"/>
            <a:r>
              <a:rPr lang="en-US" altLang="zh-TW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division -&gt; 5</a:t>
            </a:r>
          </a:p>
          <a:p>
            <a:pPr lvl="1"/>
            <a:r>
              <a:rPr lang="en-US" altLang="zh-TW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cycle -&gt; 100</a:t>
            </a: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708AC7-F57A-14EF-1BDE-4B165B391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43"/>
          <a:stretch/>
        </p:blipFill>
        <p:spPr>
          <a:xfrm>
            <a:off x="2516750" y="2476499"/>
            <a:ext cx="5484250" cy="400050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6131CE0-2077-75FD-3E82-43B1AE3746DB}"/>
              </a:ext>
            </a:extLst>
          </p:cNvPr>
          <p:cNvSpPr/>
          <p:nvPr/>
        </p:nvSpPr>
        <p:spPr bwMode="auto">
          <a:xfrm>
            <a:off x="5343525" y="2495549"/>
            <a:ext cx="2114549" cy="200025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6FDC47-5965-A551-8F56-CAF696FE7C52}"/>
              </a:ext>
            </a:extLst>
          </p:cNvPr>
          <p:cNvSpPr/>
          <p:nvPr/>
        </p:nvSpPr>
        <p:spPr bwMode="auto">
          <a:xfrm>
            <a:off x="3028949" y="5977163"/>
            <a:ext cx="1476375" cy="499837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35F98F4-DD16-A33E-7C1A-E2FBB4E0AAC5}"/>
              </a:ext>
            </a:extLst>
          </p:cNvPr>
          <p:cNvSpPr/>
          <p:nvPr/>
        </p:nvSpPr>
        <p:spPr bwMode="auto">
          <a:xfrm>
            <a:off x="4600573" y="5295900"/>
            <a:ext cx="1162051" cy="2667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80021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ACB361-5CB4-BAF9-DD2C-5E8A8820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Platform Architect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C87ECE-8934-48CA-CE6A-6749DD45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806" y="2321753"/>
            <a:ext cx="5809438" cy="4027092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A5AEDE-FFC1-E564-0543-2CF75AFD2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zh-TW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Click Reset block -&gt; Set reset period</a:t>
            </a:r>
            <a:endParaRPr lang="zh-TW" alt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TW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_ticks -&gt; 10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131CE0-2077-75FD-3E82-43B1AE3746DB}"/>
              </a:ext>
            </a:extLst>
          </p:cNvPr>
          <p:cNvSpPr/>
          <p:nvPr/>
        </p:nvSpPr>
        <p:spPr bwMode="auto">
          <a:xfrm>
            <a:off x="5548745" y="2321754"/>
            <a:ext cx="2036619" cy="203203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6FDC47-5965-A551-8F56-CAF696FE7C52}"/>
              </a:ext>
            </a:extLst>
          </p:cNvPr>
          <p:cNvSpPr/>
          <p:nvPr/>
        </p:nvSpPr>
        <p:spPr bwMode="auto">
          <a:xfrm>
            <a:off x="2919845" y="6096000"/>
            <a:ext cx="1984664" cy="25284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35F98F4-DD16-A33E-7C1A-E2FBB4E0AAC5}"/>
              </a:ext>
            </a:extLst>
          </p:cNvPr>
          <p:cNvSpPr/>
          <p:nvPr/>
        </p:nvSpPr>
        <p:spPr bwMode="auto">
          <a:xfrm>
            <a:off x="4707082" y="5295900"/>
            <a:ext cx="1122218" cy="2667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7495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ACB361-5CB4-BAF9-DD2C-5E8A8820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Platform Architect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B305A95-C5EA-D00F-AD8F-673B9940F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195" y="2135453"/>
            <a:ext cx="4909568" cy="418843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A5AEDE-FFC1-E564-0543-2CF75AFD2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Simulation -&gt; Project Setting -&gt; HDL/Co-Sim Setting -&gt; Set Verilog Timescale -&gt; </a:t>
            </a:r>
            <a:r>
              <a:rPr lang="en-US" altLang="zh-TW" sz="16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ps</a:t>
            </a:r>
            <a:r>
              <a:rPr lang="en-US" altLang="zh-TW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-&gt; OK</a:t>
            </a:r>
          </a:p>
          <a:p>
            <a:pPr lvl="1"/>
            <a:endParaRPr lang="en-US" altLang="zh-TW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1EF1289-502B-3087-2577-515CFFC1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74" y="2728815"/>
            <a:ext cx="2962688" cy="21529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771F099-8BAA-C1E0-F6C5-00861CF237AD}"/>
              </a:ext>
            </a:extLst>
          </p:cNvPr>
          <p:cNvSpPr/>
          <p:nvPr/>
        </p:nvSpPr>
        <p:spPr bwMode="auto">
          <a:xfrm>
            <a:off x="6087979" y="2905626"/>
            <a:ext cx="1209174" cy="2667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5EADF2-61A2-883E-FE9F-60835CDEBEB1}"/>
              </a:ext>
            </a:extLst>
          </p:cNvPr>
          <p:cNvSpPr/>
          <p:nvPr/>
        </p:nvSpPr>
        <p:spPr bwMode="auto">
          <a:xfrm>
            <a:off x="379471" y="2964873"/>
            <a:ext cx="3036983" cy="25284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BD80095-856B-F51A-0B1E-B77CBB776F9B}"/>
              </a:ext>
            </a:extLst>
          </p:cNvPr>
          <p:cNvSpPr/>
          <p:nvPr/>
        </p:nvSpPr>
        <p:spPr bwMode="auto">
          <a:xfrm>
            <a:off x="7177383" y="5988555"/>
            <a:ext cx="685800" cy="2667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5492757-C05A-9639-02CA-F09CB92DD7B9}"/>
              </a:ext>
            </a:extLst>
          </p:cNvPr>
          <p:cNvSpPr/>
          <p:nvPr/>
        </p:nvSpPr>
        <p:spPr bwMode="auto">
          <a:xfrm>
            <a:off x="5077326" y="3818134"/>
            <a:ext cx="3260211" cy="2667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9093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4DE6E4-5C09-DEB4-134F-844250E58280}"/>
              </a:ext>
            </a:extLst>
          </p:cNvPr>
          <p:cNvSpPr txBox="1">
            <a:spLocks/>
          </p:cNvSpPr>
          <p:nvPr/>
        </p:nvSpPr>
        <p:spPr bwMode="auto">
          <a:xfrm>
            <a:off x="381000" y="16764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1313" indent="-341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1pPr>
            <a:lvl2pPr marL="625475" indent="-284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v"/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2pPr>
            <a:lvl3pPr marL="9001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3pPr>
            <a:lvl4pPr marL="116046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" pitchFamily="2" charset="2"/>
              <a:buChar char="Ø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4pPr>
            <a:lvl5pPr marL="14335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2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  <a:cs typeface="新細明體" charset="-120"/>
              </a:defRPr>
            </a:lvl5pPr>
            <a:lvl6pPr marL="2513776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2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0828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2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7878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2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4929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2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1800" kern="0" dirty="0">
                <a:solidFill>
                  <a:srgbClr val="000000"/>
                </a:solidFill>
                <a:latin typeface="Arial" panose="020B0604020202020204" pitchFamily="34" charset="0"/>
              </a:rPr>
              <a:t>Full Design</a:t>
            </a:r>
            <a:endParaRPr lang="en-US" altLang="zh-TW" sz="1600" kern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zh-TW" altLang="en-US" kern="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3ACB361-5CB4-BAF9-DD2C-5E8A8820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Platform Architect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8083482-3519-9B2F-3437-E64663822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099" y="2390846"/>
            <a:ext cx="7589326" cy="3251964"/>
          </a:xfrm>
        </p:spPr>
      </p:pic>
    </p:spTree>
    <p:extLst>
      <p:ext uri="{BB962C8B-B14F-4D97-AF65-F5344CB8AC3E}">
        <p14:creationId xmlns:p14="http://schemas.microsoft.com/office/powerpoint/2010/main" val="1704250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ACB361-5CB4-BAF9-DD2C-5E8A8820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Platform Architect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A5AEDE-FFC1-E564-0543-2CF75AFD2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Run Simulation -&gt; Enter “::</a:t>
            </a:r>
            <a:r>
              <a:rPr lang="en-US" altLang="zh-TW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scsh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::c” in command line</a:t>
            </a:r>
            <a:endParaRPr lang="en-US" altLang="zh-TW" sz="16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B13548-CC16-87D2-DD7F-1D1BBEFD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83" y="2126944"/>
            <a:ext cx="1495634" cy="75258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4990A5A-0595-7379-2D02-4855C8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28" y="3031924"/>
            <a:ext cx="7401272" cy="327834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1E133D5-1808-FCD2-B126-C5771767C8E1}"/>
              </a:ext>
            </a:extLst>
          </p:cNvPr>
          <p:cNvSpPr/>
          <p:nvPr/>
        </p:nvSpPr>
        <p:spPr bwMode="auto">
          <a:xfrm>
            <a:off x="831601" y="5805255"/>
            <a:ext cx="2836390" cy="169517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8862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ACB361-5CB4-BAF9-DD2C-5E8A8820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Platform Architect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A5AEDE-FFC1-E564-0543-2CF75AFD2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Simulation Result</a:t>
            </a:r>
            <a:endParaRPr lang="en-US" altLang="zh-TW" sz="16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B9D1C0F-6A9C-E14B-EB52-291F21BF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55" y="2219066"/>
            <a:ext cx="6777791" cy="427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13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084E21-F953-C5A4-CAD2-A8A37123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Platform Architect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BCE86A-BB2D-1502-DD1F-3AA399F20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Platform Architect is a </a:t>
            </a:r>
            <a:r>
              <a:rPr lang="en-US" altLang="zh-TW" b="1" dirty="0">
                <a:latin typeface="+mn-lt"/>
              </a:rPr>
              <a:t>SystemC standards-based</a:t>
            </a:r>
            <a:r>
              <a:rPr lang="en-US" altLang="zh-TW" dirty="0">
                <a:latin typeface="+mn-lt"/>
              </a:rPr>
              <a:t> performance and power analysis tool for early SoC architecture exploration and design.</a:t>
            </a:r>
          </a:p>
          <a:p>
            <a:pPr lvl="1"/>
            <a:r>
              <a:rPr lang="en-US" altLang="zh-TW" dirty="0">
                <a:latin typeface="+mn-lt"/>
              </a:rPr>
              <a:t>Helps optimize hardware-software partitioning</a:t>
            </a:r>
          </a:p>
          <a:p>
            <a:pPr lvl="1"/>
            <a:r>
              <a:rPr lang="en-US" altLang="zh-TW" dirty="0">
                <a:latin typeface="+mn-lt"/>
              </a:rPr>
              <a:t>Can simulate cycle-accurate </a:t>
            </a:r>
            <a:r>
              <a:rPr lang="en-US" altLang="zh-TW" b="1" dirty="0">
                <a:latin typeface="+mn-lt"/>
              </a:rPr>
              <a:t>SystemC</a:t>
            </a:r>
            <a:r>
              <a:rPr lang="en-US" altLang="zh-TW" dirty="0">
                <a:latin typeface="+mn-lt"/>
              </a:rPr>
              <a:t>-based Models and </a:t>
            </a:r>
            <a:r>
              <a:rPr lang="en-US" altLang="zh-TW" b="1" dirty="0">
                <a:latin typeface="+mn-lt"/>
              </a:rPr>
              <a:t>HDL co-simulation </a:t>
            </a:r>
            <a:r>
              <a:rPr lang="en-US" altLang="zh-TW" dirty="0">
                <a:latin typeface="+mn-lt"/>
              </a:rPr>
              <a:t>with user-provided RTL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4EFD1E9-5E29-B3E7-1073-4F3FBCD7C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86" y="3747837"/>
            <a:ext cx="7467627" cy="244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20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ACB361-5CB4-BAF9-DD2C-5E8A8820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Lab Submission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A5AEDE-FFC1-E564-0543-2CF75AFD2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Upload screenshots to E3@NYCU</a:t>
            </a:r>
          </a:p>
          <a:p>
            <a:pPr lvl="1"/>
            <a:r>
              <a:rPr lang="en-US" altLang="zh-TW" sz="1600" b="0" i="0" u="none" strike="noStrike" baseline="0" dirty="0">
                <a:latin typeface="Arial" panose="020B0604020202020204" pitchFamily="34" charset="0"/>
              </a:rPr>
              <a:t>must contain your </a:t>
            </a:r>
            <a:r>
              <a:rPr lang="en-US" altLang="zh-TW" sz="1600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server account</a:t>
            </a:r>
            <a:r>
              <a:rPr lang="en-US" altLang="zh-TW" sz="1600" b="0" i="0" u="none" strike="noStrike" baseline="0" dirty="0">
                <a:latin typeface="Arial" panose="020B0604020202020204" pitchFamily="34" charset="0"/>
              </a:rPr>
              <a:t>, </a:t>
            </a:r>
            <a:r>
              <a:rPr lang="en-US" altLang="zh-TW" sz="1600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simulation results </a:t>
            </a:r>
            <a:r>
              <a:rPr lang="en-US" altLang="zh-TW" sz="1600" b="0" i="0" u="none" strike="noStrike" baseline="0" dirty="0">
                <a:latin typeface="Arial" panose="020B0604020202020204" pitchFamily="34" charset="0"/>
              </a:rPr>
              <a:t>and </a:t>
            </a:r>
            <a:r>
              <a:rPr lang="en-US" altLang="zh-TW" sz="1600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module connection </a:t>
            </a:r>
            <a:endParaRPr lang="zh-TW" altLang="en-US" b="0" i="0" u="none" strike="noStrike" baseline="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4BC4B5-D297-F97E-5A28-E2325F317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2" y="2667087"/>
            <a:ext cx="6894093" cy="374374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E527669-C250-4D0A-A7F3-82BBE98B2790}"/>
              </a:ext>
            </a:extLst>
          </p:cNvPr>
          <p:cNvSpPr/>
          <p:nvPr/>
        </p:nvSpPr>
        <p:spPr bwMode="auto">
          <a:xfrm>
            <a:off x="831601" y="4969042"/>
            <a:ext cx="1947694" cy="137761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895347-7226-D912-7318-5D88EC76A42A}"/>
              </a:ext>
            </a:extLst>
          </p:cNvPr>
          <p:cNvSpPr/>
          <p:nvPr/>
        </p:nvSpPr>
        <p:spPr bwMode="auto">
          <a:xfrm>
            <a:off x="2630321" y="3344241"/>
            <a:ext cx="3066631" cy="127588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BA989F-92B2-249F-58D6-1307F47423A2}"/>
              </a:ext>
            </a:extLst>
          </p:cNvPr>
          <p:cNvSpPr/>
          <p:nvPr/>
        </p:nvSpPr>
        <p:spPr bwMode="auto">
          <a:xfrm>
            <a:off x="1805448" y="2622501"/>
            <a:ext cx="1021043" cy="15093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4757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8B408-DCAB-7C4E-9FCA-5F7682F6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D275F-313A-2C41-9C28-1D98B066B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Finish this Lab: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+mn-lt"/>
              </a:rPr>
              <a:t>Today</a:t>
            </a:r>
            <a:r>
              <a:rPr lang="en-US" dirty="0">
                <a:latin typeface="+mn-lt"/>
              </a:rPr>
              <a:t>:         	100 points</a:t>
            </a:r>
          </a:p>
          <a:p>
            <a:pPr lvl="1"/>
            <a:r>
              <a:rPr lang="en-US" dirty="0">
                <a:latin typeface="+mn-lt"/>
              </a:rPr>
              <a:t>On Friday:            	100 points</a:t>
            </a:r>
          </a:p>
          <a:p>
            <a:pPr lvl="1"/>
            <a:r>
              <a:rPr lang="en-US" dirty="0">
                <a:latin typeface="+mn-lt"/>
              </a:rPr>
              <a:t>On Saturday:         	100 points</a:t>
            </a:r>
          </a:p>
          <a:p>
            <a:pPr lvl="1"/>
            <a:r>
              <a:rPr lang="en-US" dirty="0">
                <a:latin typeface="+mn-lt"/>
              </a:rPr>
              <a:t>On Sunday:           	100 points</a:t>
            </a:r>
          </a:p>
          <a:p>
            <a:pPr lvl="1"/>
            <a:r>
              <a:rPr lang="en-US" dirty="0">
                <a:latin typeface="+mn-lt"/>
              </a:rPr>
              <a:t>On Monday:          	  60 points</a:t>
            </a:r>
          </a:p>
          <a:p>
            <a:pPr lvl="1"/>
            <a:r>
              <a:rPr lang="en-US" dirty="0">
                <a:latin typeface="+mn-lt"/>
              </a:rPr>
              <a:t>After Monday:       	    0 points</a:t>
            </a:r>
          </a:p>
        </p:txBody>
      </p:sp>
    </p:spTree>
    <p:extLst>
      <p:ext uri="{BB962C8B-B14F-4D97-AF65-F5344CB8AC3E}">
        <p14:creationId xmlns:p14="http://schemas.microsoft.com/office/powerpoint/2010/main" val="1502100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F71B15-E90E-65E3-48DA-4A8881EA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Design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DD9CF2-7D35-14D3-A483-4B4563C43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i="0" u="none" strike="noStrike" baseline="0" dirty="0">
                <a:solidFill>
                  <a:srgbClr val="000000"/>
                </a:solidFill>
                <a:latin typeface="+mn-lt"/>
              </a:rPr>
              <a:t>Same as HW1 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+mn-lt"/>
              </a:rPr>
              <a:t>Verilog code : ALU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+mn-lt"/>
              </a:rPr>
              <a:t>SystemC code : otherwise</a:t>
            </a:r>
          </a:p>
          <a:p>
            <a:r>
              <a:rPr lang="en-US" altLang="zh-TW" dirty="0">
                <a:solidFill>
                  <a:srgbClr val="000000"/>
                </a:solidFill>
                <a:latin typeface="+mn-lt"/>
              </a:rPr>
              <a:t>To-Do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  <a:latin typeface="+mn-lt"/>
              </a:rPr>
              <a:t>Don’t modify code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+mn-lt"/>
              </a:rPr>
              <a:t>Complete PA simulation</a:t>
            </a:r>
          </a:p>
          <a:p>
            <a:endParaRPr lang="en-US" altLang="zh-TW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6378F0-3A79-EDDE-8F8B-F388DD29D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86" y="3845416"/>
            <a:ext cx="6652027" cy="267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956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3D255A-5A25-2374-F91D-A86BB0A58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Environmental preparation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3A514B-86D9-30BF-35AF-1C6B04793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i="0" u="none" strike="noStrike" dirty="0">
                <a:effectLst/>
                <a:latin typeface="+mn-lt"/>
              </a:rPr>
              <a:t>type ‘</a:t>
            </a:r>
            <a:r>
              <a:rPr lang="en-US" altLang="zh-TW" b="0" i="0" u="none" strike="noStrike" dirty="0">
                <a:solidFill>
                  <a:srgbClr val="00B050"/>
                </a:solidFill>
                <a:effectLst/>
                <a:latin typeface="+mn-lt"/>
              </a:rPr>
              <a:t>yes</a:t>
            </a:r>
            <a:r>
              <a:rPr lang="en-US" altLang="zh-TW" b="0" i="0" u="none" strike="noStrike" dirty="0">
                <a:effectLst/>
                <a:latin typeface="+mn-lt"/>
              </a:rPr>
              <a:t>’ while you login the server</a:t>
            </a: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Source PA</a:t>
            </a:r>
          </a:p>
          <a:p>
            <a:pPr lvl="1"/>
            <a:r>
              <a:rPr lang="en-US" altLang="zh-TW" b="1" dirty="0">
                <a:latin typeface="+mn-lt"/>
              </a:rPr>
              <a:t>source /RAID2/cad/</a:t>
            </a:r>
            <a:r>
              <a:rPr lang="en-US" altLang="zh-TW" b="1" dirty="0" err="1">
                <a:latin typeface="+mn-lt"/>
              </a:rPr>
              <a:t>synopsys</a:t>
            </a:r>
            <a:r>
              <a:rPr lang="en-US" altLang="zh-TW" b="1" dirty="0">
                <a:latin typeface="+mn-lt"/>
              </a:rPr>
              <a:t>/CIC/</a:t>
            </a:r>
            <a:r>
              <a:rPr lang="en-US" altLang="zh-TW" b="1" dirty="0" err="1">
                <a:latin typeface="+mn-lt"/>
              </a:rPr>
              <a:t>pa_virtualizer.cshrc</a:t>
            </a:r>
            <a:endParaRPr lang="en-US" altLang="zh-TW" b="1" dirty="0">
              <a:latin typeface="+mn-lt"/>
            </a:endParaRPr>
          </a:p>
          <a:p>
            <a:endParaRPr lang="zh-TW" altLang="en-US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Extract files from TA’s directory (home directory)</a:t>
            </a:r>
            <a:endParaRPr lang="en-US" altLang="zh-TW" dirty="0">
              <a:solidFill>
                <a:srgbClr val="FF0000"/>
              </a:solidFill>
              <a:latin typeface="+mn-lt"/>
            </a:endParaRPr>
          </a:p>
          <a:p>
            <a:pPr lvl="1"/>
            <a:r>
              <a:rPr lang="en-US" altLang="zh-TW" b="1" dirty="0">
                <a:latin typeface="+mn-lt"/>
              </a:rPr>
              <a:t>tar -xvf ~DCSTA01/Lab07.tar</a:t>
            </a:r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860D864-4E3D-DF8E-A478-2D9CF63C1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19" y="2166904"/>
            <a:ext cx="6886761" cy="122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02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F71B15-E90E-65E3-48DA-4A8881EA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SystemC simulation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DD9CF2-7D35-14D3-A483-4B4563C43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i="0" u="none" strike="noStrike" baseline="0" dirty="0">
                <a:solidFill>
                  <a:srgbClr val="000000"/>
                </a:solidFill>
                <a:latin typeface="+mn-lt"/>
              </a:rPr>
              <a:t>Simulation </a:t>
            </a:r>
          </a:p>
          <a:p>
            <a:pPr lvl="1"/>
            <a:r>
              <a:rPr lang="en-US" altLang="zh-TW" b="1" i="0" u="none" strike="noStrike" baseline="0" dirty="0">
                <a:solidFill>
                  <a:srgbClr val="000000"/>
                </a:solidFill>
                <a:latin typeface="+mn-lt"/>
              </a:rPr>
              <a:t>cd ./Lab07/</a:t>
            </a:r>
            <a:r>
              <a:rPr lang="en-US" altLang="zh-TW" b="1" i="0" u="none" strike="noStrike" baseline="0" dirty="0" err="1">
                <a:solidFill>
                  <a:srgbClr val="000000"/>
                </a:solidFill>
                <a:latin typeface="+mn-lt"/>
              </a:rPr>
              <a:t>systemc</a:t>
            </a:r>
            <a:endParaRPr lang="en-US" altLang="zh-TW" b="1" i="0" u="none" strike="noStrike" baseline="0" dirty="0">
              <a:solidFill>
                <a:srgbClr val="000000"/>
              </a:solidFill>
              <a:latin typeface="+mn-lt"/>
            </a:endParaRPr>
          </a:p>
          <a:p>
            <a:pPr lvl="1"/>
            <a:r>
              <a:rPr lang="en-US" altLang="zh-TW" b="1" i="0" u="none" strike="noStrike" baseline="0" dirty="0">
                <a:solidFill>
                  <a:srgbClr val="000000"/>
                </a:solidFill>
                <a:latin typeface="+mn-lt"/>
              </a:rPr>
              <a:t>./01_systemc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36EBAB6-6B62-E7FB-6DE5-18D1A64D9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57" y="2804001"/>
            <a:ext cx="6649378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04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084E21-F953-C5A4-CAD2-A8A37123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Platform Architect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BCE86A-BB2D-1502-DD1F-3AA399F20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i="0" u="none" strike="noStrike" baseline="0" dirty="0">
                <a:solidFill>
                  <a:srgbClr val="000000"/>
                </a:solidFill>
                <a:latin typeface="+mn-lt"/>
              </a:rPr>
              <a:t>PA </a:t>
            </a:r>
          </a:p>
          <a:p>
            <a:pPr lvl="1"/>
            <a:r>
              <a:rPr lang="en-US" altLang="zh-TW" b="1" i="0" u="none" strike="noStrike" baseline="0" dirty="0">
                <a:solidFill>
                  <a:srgbClr val="000000"/>
                </a:solidFill>
                <a:latin typeface="+mn-lt"/>
              </a:rPr>
              <a:t>cd ./Lab07/pa</a:t>
            </a:r>
          </a:p>
          <a:p>
            <a:pPr lvl="1"/>
            <a:r>
              <a:rPr lang="en-US" altLang="zh-TW" b="1" dirty="0">
                <a:solidFill>
                  <a:srgbClr val="000000"/>
                </a:solidFill>
                <a:latin typeface="+mn-lt"/>
              </a:rPr>
              <a:t>p</a:t>
            </a:r>
            <a:r>
              <a:rPr lang="en-US" altLang="zh-TW" b="1" i="0" u="none" strike="noStrike" baseline="0" dirty="0">
                <a:solidFill>
                  <a:srgbClr val="000000"/>
                </a:solidFill>
                <a:latin typeface="+mn-lt"/>
              </a:rPr>
              <a:t>ct &amp;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D251FAB-820C-2DE0-0D50-50F8EDD76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035" y="2649681"/>
            <a:ext cx="5754313" cy="35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5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ACB361-5CB4-BAF9-DD2C-5E8A8820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Platform Architect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A5AEDE-FFC1-E564-0543-2CF75AFD2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File -&gt; New project -&gt; Project name -&gt; OK</a:t>
            </a: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F873058-9436-67E8-2D92-EE70C8F24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004" y="2323830"/>
            <a:ext cx="5134692" cy="38676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3E62C45-06CE-CE2B-27B6-6FEF30977D77}"/>
              </a:ext>
            </a:extLst>
          </p:cNvPr>
          <p:cNvSpPr/>
          <p:nvPr/>
        </p:nvSpPr>
        <p:spPr bwMode="auto">
          <a:xfrm>
            <a:off x="3419476" y="4000499"/>
            <a:ext cx="3238500" cy="31432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FD68CE-6131-03D0-391D-5A8AF1ACD3E2}"/>
              </a:ext>
            </a:extLst>
          </p:cNvPr>
          <p:cNvSpPr/>
          <p:nvPr/>
        </p:nvSpPr>
        <p:spPr bwMode="auto">
          <a:xfrm>
            <a:off x="5536406" y="5762625"/>
            <a:ext cx="809626" cy="31432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9709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ACB361-5CB4-BAF9-DD2C-5E8A8820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Platform Architect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A5AEDE-FFC1-E564-0543-2CF75AFD2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Project -&gt; Import HDL -&gt; </a:t>
            </a:r>
            <a:r>
              <a:rPr lang="en-US" altLang="zh-TW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●</a:t>
            </a: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Use source files -&gt; HDL Source Files -&gt; Add -&gt; Compile -&gt; OK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43B2B0-F49D-F113-0358-C86253880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06" y="2823728"/>
            <a:ext cx="2789635" cy="250594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3E62C45-06CE-CE2B-27B6-6FEF30977D77}"/>
              </a:ext>
            </a:extLst>
          </p:cNvPr>
          <p:cNvSpPr/>
          <p:nvPr/>
        </p:nvSpPr>
        <p:spPr bwMode="auto">
          <a:xfrm>
            <a:off x="660417" y="4707170"/>
            <a:ext cx="2327424" cy="21135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DAFB1D5-9A74-B516-5398-13CD82F99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635" y="2411000"/>
            <a:ext cx="5539149" cy="405068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5FD68CE-6131-03D0-391D-5A8AF1ACD3E2}"/>
              </a:ext>
            </a:extLst>
          </p:cNvPr>
          <p:cNvSpPr/>
          <p:nvPr/>
        </p:nvSpPr>
        <p:spPr bwMode="auto">
          <a:xfrm>
            <a:off x="3324576" y="4470985"/>
            <a:ext cx="2122857" cy="23618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B6B1159-49CE-5D35-99B8-80D7AB6CA69B}"/>
              </a:ext>
            </a:extLst>
          </p:cNvPr>
          <p:cNvSpPr/>
          <p:nvPr/>
        </p:nvSpPr>
        <p:spPr bwMode="auto">
          <a:xfrm>
            <a:off x="7957820" y="3429000"/>
            <a:ext cx="684933" cy="23618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EDA791-CE09-3FA1-1356-6CEEC1BBC8BB}"/>
              </a:ext>
            </a:extLst>
          </p:cNvPr>
          <p:cNvSpPr/>
          <p:nvPr/>
        </p:nvSpPr>
        <p:spPr bwMode="auto">
          <a:xfrm>
            <a:off x="7316067" y="5597525"/>
            <a:ext cx="684933" cy="23618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7D7F17E-1471-7663-2E93-3C33D21EEDFC}"/>
              </a:ext>
            </a:extLst>
          </p:cNvPr>
          <p:cNvSpPr/>
          <p:nvPr/>
        </p:nvSpPr>
        <p:spPr bwMode="auto">
          <a:xfrm>
            <a:off x="5447433" y="6131294"/>
            <a:ext cx="684933" cy="23618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8939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ACB361-5CB4-BAF9-DD2C-5E8A8820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Platform Architect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A5AEDE-FFC1-E564-0543-2CF75AFD2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Project -&gt; Import SystemC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Modules -&gt; Add -&gt; OK</a:t>
            </a: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53AA8C7-636E-C400-EDB6-C4871C8A5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40" y="2216727"/>
            <a:ext cx="3746987" cy="426027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784FD40-1147-1880-D71D-3B711C17CD04}"/>
              </a:ext>
            </a:extLst>
          </p:cNvPr>
          <p:cNvSpPr/>
          <p:nvPr/>
        </p:nvSpPr>
        <p:spPr bwMode="auto">
          <a:xfrm>
            <a:off x="4966854" y="4584555"/>
            <a:ext cx="1143000" cy="31432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608D7B-C6AC-9272-9F87-0D365FA099EE}"/>
              </a:ext>
            </a:extLst>
          </p:cNvPr>
          <p:cNvSpPr/>
          <p:nvPr/>
        </p:nvSpPr>
        <p:spPr bwMode="auto">
          <a:xfrm>
            <a:off x="7148945" y="6100762"/>
            <a:ext cx="689914" cy="31432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4AF14DA-DABE-E82E-9E31-8E9A8E8C5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14" y="2455718"/>
            <a:ext cx="3910151" cy="349633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BB87389-7255-7030-AB7F-A461FBDA2452}"/>
              </a:ext>
            </a:extLst>
          </p:cNvPr>
          <p:cNvSpPr/>
          <p:nvPr/>
        </p:nvSpPr>
        <p:spPr bwMode="auto">
          <a:xfrm>
            <a:off x="1007065" y="4736521"/>
            <a:ext cx="3238500" cy="25111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8472213"/>
      </p:ext>
    </p:extLst>
  </p:cSld>
  <p:clrMapOvr>
    <a:masterClrMapping/>
  </p:clrMapOvr>
</p:sld>
</file>

<file path=ppt/theme/theme1.xml><?xml version="1.0" encoding="utf-8"?>
<a:theme xmlns:a="http://schemas.openxmlformats.org/drawingml/2006/main" name="ceres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hihhao_Slid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Chihhao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hhao_Slid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eress" id="{3E8277A9-E828-429E-85EC-54CBAFB3E86A}" vid="{5C84C648-E0EA-4BCA-BAFB-5242954E76ED}"/>
    </a:ext>
  </a:extLst>
</a:theme>
</file>

<file path=ppt/theme/theme10.xml><?xml version="1.0" encoding="utf-8"?>
<a:theme xmlns:a="http://schemas.openxmlformats.org/drawingml/2006/main" name="2_Access">
  <a:themeElements>
    <a:clrScheme name="1_Acces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Access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1_Acces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cces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" id="{A5008B27-BE5B-4BBA-B2A4-55EE6751EFDE}" vid="{474457C9-4C96-4BE5-8BAC-F8165FC8762B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ccess Lab">
  <a:themeElements>
    <a:clrScheme name="Access La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Access Lab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cess L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cess La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" id="{A5008B27-BE5B-4BBA-B2A4-55EE6751EFDE}" vid="{199C6FC5-6791-4C9E-84E4-ED9530E5990F}"/>
    </a:ext>
  </a:extLst>
</a:theme>
</file>

<file path=ppt/theme/theme3.xml><?xml version="1.0" encoding="utf-8"?>
<a:theme xmlns:a="http://schemas.openxmlformats.org/drawingml/2006/main" name="1_Access Lab">
  <a:themeElements>
    <a:clrScheme name="Access La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Access Lab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cess L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cess La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" id="{A5008B27-BE5B-4BBA-B2A4-55EE6751EFDE}" vid="{72CD3853-A15E-4485-A0A1-D6E2BED8762C}"/>
    </a:ext>
  </a:extLst>
</a:theme>
</file>

<file path=ppt/theme/theme4.xml><?xml version="1.0" encoding="utf-8"?>
<a:theme xmlns:a="http://schemas.openxmlformats.org/drawingml/2006/main" name="1_Blends">
  <a:themeElements>
    <a:clrScheme name="1_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Blends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" id="{A5008B27-BE5B-4BBA-B2A4-55EE6751EFDE}" vid="{28805D2F-9BA3-40B7-90E7-2FA286ABBCDD}"/>
    </a:ext>
  </a:extLst>
</a:theme>
</file>

<file path=ppt/theme/theme5.xml><?xml version="1.0" encoding="utf-8"?>
<a:theme xmlns:a="http://schemas.openxmlformats.org/drawingml/2006/main" name="1_Access">
  <a:themeElements>
    <a:clrScheme name="1_Acces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Access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1_Acces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cces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" id="{A5008B27-BE5B-4BBA-B2A4-55EE6751EFDE}" vid="{474457C9-4C96-4BE5-8BAC-F8165FC8762B}"/>
    </a:ext>
  </a:extLst>
</a:theme>
</file>

<file path=ppt/theme/theme6.xml><?xml version="1.0" encoding="utf-8"?>
<a:theme xmlns:a="http://schemas.openxmlformats.org/drawingml/2006/main" name="ce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Chihhao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hhao_Slid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ere" id="{ED77366A-4126-4053-8FC3-907FF6DA654F}" vid="{28BE75BD-3A5F-48CE-B690-B3FDCB7FADF9}"/>
    </a:ext>
  </a:extLst>
</a:theme>
</file>

<file path=ppt/theme/theme7.xml><?xml version="1.0" encoding="utf-8"?>
<a:theme xmlns:a="http://schemas.openxmlformats.org/drawingml/2006/main" name="2_Access Lab">
  <a:themeElements>
    <a:clrScheme name="Access La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Access Lab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cess L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cess La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" id="{A5008B27-BE5B-4BBA-B2A4-55EE6751EFDE}" vid="{199C6FC5-6791-4C9E-84E4-ED9530E5990F}"/>
    </a:ext>
  </a:extLst>
</a:theme>
</file>

<file path=ppt/theme/theme8.xml><?xml version="1.0" encoding="utf-8"?>
<a:theme xmlns:a="http://schemas.openxmlformats.org/drawingml/2006/main" name="3_Access Lab">
  <a:themeElements>
    <a:clrScheme name="Access La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Access Lab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cess L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cess La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" id="{A5008B27-BE5B-4BBA-B2A4-55EE6751EFDE}" vid="{72CD3853-A15E-4485-A0A1-D6E2BED8762C}"/>
    </a:ext>
  </a:extLst>
</a:theme>
</file>

<file path=ppt/theme/theme9.xml><?xml version="1.0" encoding="utf-8"?>
<a:theme xmlns:a="http://schemas.openxmlformats.org/drawingml/2006/main" name="2_Blends">
  <a:themeElements>
    <a:clrScheme name="1_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Blends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" id="{A5008B27-BE5B-4BBA-B2A4-55EE6751EFDE}" vid="{28805D2F-9BA3-40B7-90E7-2FA286ABBCD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ceress</Template>
  <TotalTime>3687</TotalTime>
  <Words>376</Words>
  <Application>Microsoft Office PowerPoint</Application>
  <PresentationFormat>如螢幕大小 (4:3)</PresentationFormat>
  <Paragraphs>78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10</vt:i4>
      </vt:variant>
      <vt:variant>
        <vt:lpstr>投影片標題</vt:lpstr>
      </vt:variant>
      <vt:variant>
        <vt:i4>21</vt:i4>
      </vt:variant>
    </vt:vector>
  </HeadingPairs>
  <TitlesOfParts>
    <vt:vector size="41" baseType="lpstr">
      <vt:lpstr>新細明體</vt:lpstr>
      <vt:lpstr>DFKai-SB</vt:lpstr>
      <vt:lpstr>DFKai-SB</vt:lpstr>
      <vt:lpstr>Arial</vt:lpstr>
      <vt:lpstr>Arial Black</vt:lpstr>
      <vt:lpstr>Calibri</vt:lpstr>
      <vt:lpstr>Symbol</vt:lpstr>
      <vt:lpstr>Tahoma</vt:lpstr>
      <vt:lpstr>Times New Roman</vt:lpstr>
      <vt:lpstr>Wingdings</vt:lpstr>
      <vt:lpstr>ceress</vt:lpstr>
      <vt:lpstr>Access Lab</vt:lpstr>
      <vt:lpstr>1_Access Lab</vt:lpstr>
      <vt:lpstr>1_Blends</vt:lpstr>
      <vt:lpstr>1_Access</vt:lpstr>
      <vt:lpstr>cere</vt:lpstr>
      <vt:lpstr>2_Access Lab</vt:lpstr>
      <vt:lpstr>3_Access Lab</vt:lpstr>
      <vt:lpstr>2_Blends</vt:lpstr>
      <vt:lpstr>2_Access</vt:lpstr>
      <vt:lpstr>Digital Circuit and System Lab07 Platform Architect</vt:lpstr>
      <vt:lpstr>Platform Architect</vt:lpstr>
      <vt:lpstr>Design</vt:lpstr>
      <vt:lpstr>Environmental preparation</vt:lpstr>
      <vt:lpstr>SystemC simulation</vt:lpstr>
      <vt:lpstr>Platform Architect</vt:lpstr>
      <vt:lpstr>Platform Architect</vt:lpstr>
      <vt:lpstr>Platform Architect</vt:lpstr>
      <vt:lpstr>Platform Architect</vt:lpstr>
      <vt:lpstr>Platform Architect</vt:lpstr>
      <vt:lpstr>Platform Architect</vt:lpstr>
      <vt:lpstr>Platform Architect</vt:lpstr>
      <vt:lpstr>Platform Architect</vt:lpstr>
      <vt:lpstr>Platform Architect</vt:lpstr>
      <vt:lpstr>Platform Architect</vt:lpstr>
      <vt:lpstr>Platform Architect</vt:lpstr>
      <vt:lpstr>Platform Architect</vt:lpstr>
      <vt:lpstr>Platform Architect</vt:lpstr>
      <vt:lpstr>Platform Architect</vt:lpstr>
      <vt:lpstr>Lab Submission</vt:lpstr>
      <vt:lpstr>Score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Approximated Prediction Strategy - LazyConvPool (LCP)</dc:title>
  <dc:creator>簡伯丞</dc:creator>
  <cp:lastModifiedBy>J J</cp:lastModifiedBy>
  <cp:revision>154</cp:revision>
  <cp:lastPrinted>2024-03-28T08:04:20Z</cp:lastPrinted>
  <dcterms:created xsi:type="dcterms:W3CDTF">2016-12-28T07:00:03Z</dcterms:created>
  <dcterms:modified xsi:type="dcterms:W3CDTF">2024-05-02T08:20:36Z</dcterms:modified>
</cp:coreProperties>
</file>